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1" r:id="rId4"/>
    <p:sldId id="257" r:id="rId5"/>
    <p:sldId id="267" r:id="rId6"/>
    <p:sldId id="258" r:id="rId7"/>
    <p:sldId id="263" r:id="rId8"/>
    <p:sldId id="262" r:id="rId9"/>
    <p:sldId id="265" r:id="rId10"/>
    <p:sldId id="266" r:id="rId11"/>
    <p:sldId id="272" r:id="rId12"/>
    <p:sldId id="273" r:id="rId13"/>
    <p:sldId id="259" r:id="rId14"/>
    <p:sldId id="260"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19AC3-0F47-4056-A5E4-7D596A7B3B3C}" v="114" dt="2023-11-30T02:13:40.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61" d="100"/>
          <a:sy n="161" d="100"/>
        </p:scale>
        <p:origin x="232"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anzhe" userId="d10fda8b-a241-4fd7-b186-60aa97ec7d5e" providerId="ADAL" clId="{1C219AC3-0F47-4056-A5E4-7D596A7B3B3C}"/>
    <pc:docChg chg="undo custSel addSld delSld modSld">
      <pc:chgData name="Chen, Yanzhe" userId="d10fda8b-a241-4fd7-b186-60aa97ec7d5e" providerId="ADAL" clId="{1C219AC3-0F47-4056-A5E4-7D596A7B3B3C}" dt="2023-11-30T02:13:45.449" v="514" actId="2696"/>
      <pc:docMkLst>
        <pc:docMk/>
      </pc:docMkLst>
      <pc:sldChg chg="addSp modSp mod">
        <pc:chgData name="Chen, Yanzhe" userId="d10fda8b-a241-4fd7-b186-60aa97ec7d5e" providerId="ADAL" clId="{1C219AC3-0F47-4056-A5E4-7D596A7B3B3C}" dt="2023-11-30T02:12:42.607" v="510"/>
        <pc:sldMkLst>
          <pc:docMk/>
          <pc:sldMk cId="3900816929" sldId="262"/>
        </pc:sldMkLst>
        <pc:spChg chg="add mod">
          <ac:chgData name="Chen, Yanzhe" userId="d10fda8b-a241-4fd7-b186-60aa97ec7d5e" providerId="ADAL" clId="{1C219AC3-0F47-4056-A5E4-7D596A7B3B3C}" dt="2023-11-30T02:12:42.607" v="510"/>
          <ac:spMkLst>
            <pc:docMk/>
            <pc:sldMk cId="3900816929" sldId="262"/>
            <ac:spMk id="3" creationId="{5AA608CC-A140-90E5-906B-52741E5EC79D}"/>
          </ac:spMkLst>
        </pc:spChg>
      </pc:sldChg>
      <pc:sldChg chg="modSp mod">
        <pc:chgData name="Chen, Yanzhe" userId="d10fda8b-a241-4fd7-b186-60aa97ec7d5e" providerId="ADAL" clId="{1C219AC3-0F47-4056-A5E4-7D596A7B3B3C}" dt="2023-11-30T02:13:19.705" v="513" actId="20577"/>
        <pc:sldMkLst>
          <pc:docMk/>
          <pc:sldMk cId="392082305" sldId="263"/>
        </pc:sldMkLst>
        <pc:spChg chg="mod">
          <ac:chgData name="Chen, Yanzhe" userId="d10fda8b-a241-4fd7-b186-60aa97ec7d5e" providerId="ADAL" clId="{1C219AC3-0F47-4056-A5E4-7D596A7B3B3C}" dt="2023-11-30T02:13:19.705" v="513" actId="20577"/>
          <ac:spMkLst>
            <pc:docMk/>
            <pc:sldMk cId="392082305" sldId="263"/>
            <ac:spMk id="13" creationId="{F6D710E5-C9C8-2AF5-209E-649C66AFE58F}"/>
          </ac:spMkLst>
        </pc:spChg>
      </pc:sldChg>
      <pc:sldChg chg="del">
        <pc:chgData name="Chen, Yanzhe" userId="d10fda8b-a241-4fd7-b186-60aa97ec7d5e" providerId="ADAL" clId="{1C219AC3-0F47-4056-A5E4-7D596A7B3B3C}" dt="2023-11-30T02:13:45.449" v="514" actId="2696"/>
        <pc:sldMkLst>
          <pc:docMk/>
          <pc:sldMk cId="2471205121" sldId="271"/>
        </pc:sldMkLst>
      </pc:sldChg>
      <pc:sldChg chg="addSp modSp new mod setBg">
        <pc:chgData name="Chen, Yanzhe" userId="d10fda8b-a241-4fd7-b186-60aa97ec7d5e" providerId="ADAL" clId="{1C219AC3-0F47-4056-A5E4-7D596A7B3B3C}" dt="2023-11-30T01:44:33.861" v="123" actId="26606"/>
        <pc:sldMkLst>
          <pc:docMk/>
          <pc:sldMk cId="3078954264" sldId="272"/>
        </pc:sldMkLst>
        <pc:spChg chg="mod">
          <ac:chgData name="Chen, Yanzhe" userId="d10fda8b-a241-4fd7-b186-60aa97ec7d5e" providerId="ADAL" clId="{1C219AC3-0F47-4056-A5E4-7D596A7B3B3C}" dt="2023-11-30T01:44:33.861" v="123" actId="26606"/>
          <ac:spMkLst>
            <pc:docMk/>
            <pc:sldMk cId="3078954264" sldId="272"/>
            <ac:spMk id="2" creationId="{8A187662-1459-59BB-B76A-7A2C23B14199}"/>
          </ac:spMkLst>
        </pc:spChg>
        <pc:spChg chg="mod ord">
          <ac:chgData name="Chen, Yanzhe" userId="d10fda8b-a241-4fd7-b186-60aa97ec7d5e" providerId="ADAL" clId="{1C219AC3-0F47-4056-A5E4-7D596A7B3B3C}" dt="2023-11-30T01:44:33.861" v="123" actId="26606"/>
          <ac:spMkLst>
            <pc:docMk/>
            <pc:sldMk cId="3078954264" sldId="272"/>
            <ac:spMk id="3" creationId="{1EBF41F6-117A-849D-BEF5-5167E18BD05D}"/>
          </ac:spMkLst>
        </pc:spChg>
        <pc:spChg chg="add">
          <ac:chgData name="Chen, Yanzhe" userId="d10fda8b-a241-4fd7-b186-60aa97ec7d5e" providerId="ADAL" clId="{1C219AC3-0F47-4056-A5E4-7D596A7B3B3C}" dt="2023-11-30T01:44:33.861" v="123" actId="26606"/>
          <ac:spMkLst>
            <pc:docMk/>
            <pc:sldMk cId="3078954264" sldId="272"/>
            <ac:spMk id="10" creationId="{2B97F24A-32CE-4C1C-A50D-3016B394DCFB}"/>
          </ac:spMkLst>
        </pc:spChg>
        <pc:spChg chg="add">
          <ac:chgData name="Chen, Yanzhe" userId="d10fda8b-a241-4fd7-b186-60aa97ec7d5e" providerId="ADAL" clId="{1C219AC3-0F47-4056-A5E4-7D596A7B3B3C}" dt="2023-11-30T01:44:33.861" v="123" actId="26606"/>
          <ac:spMkLst>
            <pc:docMk/>
            <pc:sldMk cId="3078954264" sldId="272"/>
            <ac:spMk id="12" creationId="{6357EC4F-235E-4222-A36F-C7878ACE37F2}"/>
          </ac:spMkLst>
        </pc:spChg>
        <pc:picChg chg="add mod">
          <ac:chgData name="Chen, Yanzhe" userId="d10fda8b-a241-4fd7-b186-60aa97ec7d5e" providerId="ADAL" clId="{1C219AC3-0F47-4056-A5E4-7D596A7B3B3C}" dt="2023-11-30T01:44:33.861" v="123" actId="26606"/>
          <ac:picMkLst>
            <pc:docMk/>
            <pc:sldMk cId="3078954264" sldId="272"/>
            <ac:picMk id="5" creationId="{07D5E7A3-A75D-0AC4-2FA8-0F8EB7C80642}"/>
          </ac:picMkLst>
        </pc:picChg>
      </pc:sldChg>
      <pc:sldChg chg="addSp delSp modSp new mod setBg">
        <pc:chgData name="Chen, Yanzhe" userId="d10fda8b-a241-4fd7-b186-60aa97ec7d5e" providerId="ADAL" clId="{1C219AC3-0F47-4056-A5E4-7D596A7B3B3C}" dt="2023-11-30T01:48:08.220" v="508" actId="26606"/>
        <pc:sldMkLst>
          <pc:docMk/>
          <pc:sldMk cId="1759724498" sldId="273"/>
        </pc:sldMkLst>
        <pc:spChg chg="del">
          <ac:chgData name="Chen, Yanzhe" userId="d10fda8b-a241-4fd7-b186-60aa97ec7d5e" providerId="ADAL" clId="{1C219AC3-0F47-4056-A5E4-7D596A7B3B3C}" dt="2023-11-30T01:45:40.416" v="130" actId="478"/>
          <ac:spMkLst>
            <pc:docMk/>
            <pc:sldMk cId="1759724498" sldId="273"/>
            <ac:spMk id="2" creationId="{90E52F53-7C8C-DB79-41A7-A5CABEEC4843}"/>
          </ac:spMkLst>
        </pc:spChg>
        <pc:spChg chg="del">
          <ac:chgData name="Chen, Yanzhe" userId="d10fda8b-a241-4fd7-b186-60aa97ec7d5e" providerId="ADAL" clId="{1C219AC3-0F47-4056-A5E4-7D596A7B3B3C}" dt="2023-11-30T01:44:59.034" v="125" actId="931"/>
          <ac:spMkLst>
            <pc:docMk/>
            <pc:sldMk cId="1759724498" sldId="273"/>
            <ac:spMk id="3" creationId="{43944393-4E73-0EDC-B3C5-035E4A4A76AA}"/>
          </ac:spMkLst>
        </pc:spChg>
        <pc:spChg chg="add mod">
          <ac:chgData name="Chen, Yanzhe" userId="d10fda8b-a241-4fd7-b186-60aa97ec7d5e" providerId="ADAL" clId="{1C219AC3-0F47-4056-A5E4-7D596A7B3B3C}" dt="2023-11-30T01:48:08.220" v="508" actId="26606"/>
          <ac:spMkLst>
            <pc:docMk/>
            <pc:sldMk cId="1759724498" sldId="273"/>
            <ac:spMk id="6" creationId="{9C6EBA41-6890-C092-DDA1-2C71FCE4D4CA}"/>
          </ac:spMkLst>
        </pc:spChg>
        <pc:spChg chg="add">
          <ac:chgData name="Chen, Yanzhe" userId="d10fda8b-a241-4fd7-b186-60aa97ec7d5e" providerId="ADAL" clId="{1C219AC3-0F47-4056-A5E4-7D596A7B3B3C}" dt="2023-11-30T01:48:08.220" v="508" actId="26606"/>
          <ac:spMkLst>
            <pc:docMk/>
            <pc:sldMk cId="1759724498" sldId="273"/>
            <ac:spMk id="11" creationId="{2B97F24A-32CE-4C1C-A50D-3016B394DCFB}"/>
          </ac:spMkLst>
        </pc:spChg>
        <pc:spChg chg="add">
          <ac:chgData name="Chen, Yanzhe" userId="d10fda8b-a241-4fd7-b186-60aa97ec7d5e" providerId="ADAL" clId="{1C219AC3-0F47-4056-A5E4-7D596A7B3B3C}" dt="2023-11-30T01:48:08.220" v="508" actId="26606"/>
          <ac:spMkLst>
            <pc:docMk/>
            <pc:sldMk cId="1759724498" sldId="273"/>
            <ac:spMk id="13" creationId="{6357EC4F-235E-4222-A36F-C7878ACE37F2}"/>
          </ac:spMkLst>
        </pc:spChg>
        <pc:picChg chg="add mod ord">
          <ac:chgData name="Chen, Yanzhe" userId="d10fda8b-a241-4fd7-b186-60aa97ec7d5e" providerId="ADAL" clId="{1C219AC3-0F47-4056-A5E4-7D596A7B3B3C}" dt="2023-11-30T01:48:08.220" v="508" actId="26606"/>
          <ac:picMkLst>
            <pc:docMk/>
            <pc:sldMk cId="1759724498" sldId="273"/>
            <ac:picMk id="5" creationId="{746C6CB5-BA95-BDCF-5E0A-F9A0B78AD13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44F1-82CF-648C-7591-15D38BF8F9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968C40-FCB5-1E44-2B6B-D3BD8B398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76A733-DD4D-9EF5-B7BA-E97D911E643A}"/>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3DF506FA-0D99-3197-48B4-CF1BD27AE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088C8-DCE9-591A-EC16-0FF8B5D59518}"/>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6105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06A6-E6AC-AB99-C275-67FB3EF63D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D0433-4BA8-0D8E-B107-512D23A997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E0F41-D38E-10B8-2203-E38AC7EEDC6E}"/>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FEDB0658-8845-8D3C-3931-E48F48237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80D4-6C36-D5D6-1FCC-C517D6FB2739}"/>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1297318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F7607-93D7-3397-D0E3-BF437A572A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3F877-3BB6-CA57-9E2B-8DB3140188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6D3B8-5333-5461-54A8-FCFA18A6BB41}"/>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957E09D2-ACC1-79A8-9BC2-2FE5FC98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F1779-C967-F141-4D70-4FC24FFCCDDE}"/>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364736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1BD9-A231-C548-7D41-8F724BD81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77F8AB-3A99-C3F4-B796-06B4932C2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B6172-5DDE-2D61-B676-8B87B8717472}"/>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6383F815-9835-30B8-1556-8D0439684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BFFD1-9F4D-2419-7BAA-698E45B6BB39}"/>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301471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536D-1818-B437-9A94-908BAE59C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9D4663-121E-4168-D22B-C79F38ED96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C683EA-271C-84E7-09E6-6D18295934DA}"/>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0FFFC94B-4C27-52F0-2FD2-E091FAD13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A0817-AFB2-A184-ADD4-620A27375575}"/>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19407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A0E6-A543-7C54-8F42-FAF7A41F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CBBADE-463D-5F07-947C-DE8CA09DF9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C7C741-4304-BCF4-C9C3-5ED201BF16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5611E6-1A77-BFD8-EBBA-1E4EED54B508}"/>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6" name="Footer Placeholder 5">
            <a:extLst>
              <a:ext uri="{FF2B5EF4-FFF2-40B4-BE49-F238E27FC236}">
                <a16:creationId xmlns:a16="http://schemas.microsoft.com/office/drawing/2014/main" id="{B07A0B28-B25B-5E07-DCD7-5041C2BBD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D0462B-97FF-79BE-7ECD-E737807C8713}"/>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14181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AE5E-79BD-C299-2DF4-29109C13E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506D5-70F9-83A0-99BE-DCC8BCC6C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49C3A-DA02-49F2-C3AF-C0E264C818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53BCBD-579A-86A1-D65B-C0437EE8C0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F85D5-32DD-0A65-98F5-C181EA014E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34D196-93EA-ACB4-5C6C-67BA3687087D}"/>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8" name="Footer Placeholder 7">
            <a:extLst>
              <a:ext uri="{FF2B5EF4-FFF2-40B4-BE49-F238E27FC236}">
                <a16:creationId xmlns:a16="http://schemas.microsoft.com/office/drawing/2014/main" id="{508AA07B-CA6A-421B-2ACA-DD1EE76502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086ACD-4FDA-8EE5-2728-C23D29144857}"/>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11383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7210-3AE6-8620-522A-DB46FA3C9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A84FEA-07FE-F159-12CC-2784C1295BD4}"/>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4" name="Footer Placeholder 3">
            <a:extLst>
              <a:ext uri="{FF2B5EF4-FFF2-40B4-BE49-F238E27FC236}">
                <a16:creationId xmlns:a16="http://schemas.microsoft.com/office/drawing/2014/main" id="{F81DC30B-5728-62BC-89EE-DE0C285C65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9EDF5-411B-03A0-59A5-68D19D3C0283}"/>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283372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65E620-77F9-84D0-5163-AA058A75000F}"/>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3" name="Footer Placeholder 2">
            <a:extLst>
              <a:ext uri="{FF2B5EF4-FFF2-40B4-BE49-F238E27FC236}">
                <a16:creationId xmlns:a16="http://schemas.microsoft.com/office/drawing/2014/main" id="{2A56596A-9145-96F0-129F-CAC3013C1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2613DB-2D58-E111-612B-E70378BE4966}"/>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280341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2B76-6F91-B436-F202-689B1286A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E98E36-9264-F092-DF5B-30CFB493B2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8ABFAA-C695-9B71-C0C5-D3F2AD6DE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13029-310B-720D-D283-82ECAE6AA89E}"/>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6" name="Footer Placeholder 5">
            <a:extLst>
              <a:ext uri="{FF2B5EF4-FFF2-40B4-BE49-F238E27FC236}">
                <a16:creationId xmlns:a16="http://schemas.microsoft.com/office/drawing/2014/main" id="{829AA81A-295E-55C5-09AF-829B36A11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82283-0277-ABBE-3920-DA267D1995E2}"/>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3531119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93FF-4751-0488-C84B-4B130A871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7880A5-9762-64A4-ADA3-D0101E90CB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169183-0596-8043-E95B-CE65BE2B0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C39D1-C976-1EA3-F0B7-344C9A1A5920}"/>
              </a:ext>
            </a:extLst>
          </p:cNvPr>
          <p:cNvSpPr>
            <a:spLocks noGrp="1"/>
          </p:cNvSpPr>
          <p:nvPr>
            <p:ph type="dt" sz="half" idx="10"/>
          </p:nvPr>
        </p:nvSpPr>
        <p:spPr/>
        <p:txBody>
          <a:bodyPr/>
          <a:lstStyle/>
          <a:p>
            <a:fld id="{31D38027-DA1C-4EE4-B113-B058CDB4EF23}" type="datetimeFigureOut">
              <a:rPr lang="en-US" smtClean="0"/>
              <a:t>11/30/2023</a:t>
            </a:fld>
            <a:endParaRPr lang="en-US"/>
          </a:p>
        </p:txBody>
      </p:sp>
      <p:sp>
        <p:nvSpPr>
          <p:cNvPr id="6" name="Footer Placeholder 5">
            <a:extLst>
              <a:ext uri="{FF2B5EF4-FFF2-40B4-BE49-F238E27FC236}">
                <a16:creationId xmlns:a16="http://schemas.microsoft.com/office/drawing/2014/main" id="{DDA56DC3-7FFC-0916-261F-C509F067A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64374-FEE0-8564-8318-04DF858B6A7F}"/>
              </a:ext>
            </a:extLst>
          </p:cNvPr>
          <p:cNvSpPr>
            <a:spLocks noGrp="1"/>
          </p:cNvSpPr>
          <p:nvPr>
            <p:ph type="sldNum" sz="quarter" idx="12"/>
          </p:nvPr>
        </p:nvSpPr>
        <p:spPr/>
        <p:txBody>
          <a:bodyPr/>
          <a:lstStyle/>
          <a:p>
            <a:fld id="{B031FAA4-81FF-400D-B6E7-7EB36C3EAC98}" type="slidenum">
              <a:rPr lang="en-US" smtClean="0"/>
              <a:t>‹#›</a:t>
            </a:fld>
            <a:endParaRPr lang="en-US"/>
          </a:p>
        </p:txBody>
      </p:sp>
    </p:spTree>
    <p:extLst>
      <p:ext uri="{BB962C8B-B14F-4D97-AF65-F5344CB8AC3E}">
        <p14:creationId xmlns:p14="http://schemas.microsoft.com/office/powerpoint/2010/main" val="296763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B6CA7-6AA4-3A1F-8508-6024C19914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1321BF-C004-18BB-C386-D1257C605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9E8F1-3EF4-0476-F26E-941D81C219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D38027-DA1C-4EE4-B113-B058CDB4EF23}" type="datetimeFigureOut">
              <a:rPr lang="en-US" smtClean="0"/>
              <a:t>11/30/2023</a:t>
            </a:fld>
            <a:endParaRPr lang="en-US"/>
          </a:p>
        </p:txBody>
      </p:sp>
      <p:sp>
        <p:nvSpPr>
          <p:cNvPr id="5" name="Footer Placeholder 4">
            <a:extLst>
              <a:ext uri="{FF2B5EF4-FFF2-40B4-BE49-F238E27FC236}">
                <a16:creationId xmlns:a16="http://schemas.microsoft.com/office/drawing/2014/main" id="{1A16073C-5164-5668-5537-FE6CAEA85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611B94-4B38-A1E4-A9DF-37D7895E1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31FAA4-81FF-400D-B6E7-7EB36C3EAC98}" type="slidenum">
              <a:rPr lang="en-US" smtClean="0"/>
              <a:t>‹#›</a:t>
            </a:fld>
            <a:endParaRPr lang="en-US"/>
          </a:p>
        </p:txBody>
      </p:sp>
    </p:spTree>
    <p:extLst>
      <p:ext uri="{BB962C8B-B14F-4D97-AF65-F5344CB8AC3E}">
        <p14:creationId xmlns:p14="http://schemas.microsoft.com/office/powerpoint/2010/main" val="269343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h.wikipedia.org/wiki/%E5%BA%95%E7%89%87"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zh.wikipedia.org/wiki/%E5%85%89"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zhuanlan.zhihu.com/p/55993337"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zhuanlan.zhihu.com/p/240711762"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5" name="Freeform: Shape 24">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D19ACC9-600B-8E35-6334-11D2DF411629}"/>
              </a:ext>
            </a:extLst>
          </p:cNvPr>
          <p:cNvSpPr>
            <a:spLocks noGrp="1"/>
          </p:cNvSpPr>
          <p:nvPr>
            <p:ph type="ctrTitle"/>
          </p:nvPr>
        </p:nvSpPr>
        <p:spPr>
          <a:xfrm>
            <a:off x="3215729" y="1764407"/>
            <a:ext cx="5760846" cy="2310312"/>
          </a:xfrm>
        </p:spPr>
        <p:txBody>
          <a:bodyPr>
            <a:normAutofit/>
          </a:bodyPr>
          <a:lstStyle/>
          <a:p>
            <a:r>
              <a:rPr lang="zh-CN" altLang="en-US" sz="5200">
                <a:solidFill>
                  <a:schemeClr val="tx2"/>
                </a:solidFill>
              </a:rPr>
              <a:t>宣发小组</a:t>
            </a:r>
            <a:r>
              <a:rPr lang="en-US" altLang="zh-CN" sz="5200">
                <a:solidFill>
                  <a:schemeClr val="tx2"/>
                </a:solidFill>
              </a:rPr>
              <a:t>-</a:t>
            </a:r>
            <a:r>
              <a:rPr lang="zh-CN" altLang="en-US" sz="5200">
                <a:solidFill>
                  <a:schemeClr val="tx2"/>
                </a:solidFill>
              </a:rPr>
              <a:t>摄像入门</a:t>
            </a:r>
            <a:endParaRPr lang="en-US" sz="5200">
              <a:solidFill>
                <a:schemeClr val="tx2"/>
              </a:solidFill>
            </a:endParaRPr>
          </a:p>
        </p:txBody>
      </p:sp>
      <p:sp>
        <p:nvSpPr>
          <p:cNvPr id="3" name="Subtitle 2">
            <a:extLst>
              <a:ext uri="{FF2B5EF4-FFF2-40B4-BE49-F238E27FC236}">
                <a16:creationId xmlns:a16="http://schemas.microsoft.com/office/drawing/2014/main" id="{B4425C0B-0D3C-2422-ED5E-C56A9E1A1A8A}"/>
              </a:ext>
            </a:extLst>
          </p:cNvPr>
          <p:cNvSpPr>
            <a:spLocks noGrp="1"/>
          </p:cNvSpPr>
          <p:nvPr>
            <p:ph type="subTitle" idx="1"/>
          </p:nvPr>
        </p:nvSpPr>
        <p:spPr>
          <a:xfrm>
            <a:off x="3215729" y="4165152"/>
            <a:ext cx="5760846" cy="682079"/>
          </a:xfrm>
        </p:spPr>
        <p:txBody>
          <a:bodyPr>
            <a:normAutofit/>
          </a:bodyPr>
          <a:lstStyle/>
          <a:p>
            <a:r>
              <a:rPr lang="en-US" altLang="zh-CN" dirty="0">
                <a:solidFill>
                  <a:schemeClr val="tx2"/>
                </a:solidFill>
              </a:rPr>
              <a:t>Yanzhe Chen 11.30</a:t>
            </a:r>
            <a:endParaRPr lang="en-US" dirty="0">
              <a:solidFill>
                <a:schemeClr val="tx2"/>
              </a:solidFill>
            </a:endParaRPr>
          </a:p>
        </p:txBody>
      </p:sp>
    </p:spTree>
    <p:extLst>
      <p:ext uri="{BB962C8B-B14F-4D97-AF65-F5344CB8AC3E}">
        <p14:creationId xmlns:p14="http://schemas.microsoft.com/office/powerpoint/2010/main" val="286141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72EE-5FBE-6A1A-DA70-83B657ECFC1E}"/>
              </a:ext>
            </a:extLst>
          </p:cNvPr>
          <p:cNvSpPr>
            <a:spLocks noGrp="1"/>
          </p:cNvSpPr>
          <p:nvPr>
            <p:ph type="title"/>
          </p:nvPr>
        </p:nvSpPr>
        <p:spPr>
          <a:xfrm>
            <a:off x="481013" y="3752849"/>
            <a:ext cx="3290887" cy="2452687"/>
          </a:xfrm>
        </p:spPr>
        <p:txBody>
          <a:bodyPr anchor="ctr">
            <a:normAutofit/>
          </a:bodyPr>
          <a:lstStyle/>
          <a:p>
            <a:r>
              <a:rPr lang="zh-CN" altLang="en-US" sz="3600"/>
              <a:t>感光度</a:t>
            </a:r>
            <a:r>
              <a:rPr lang="en-US" altLang="zh-CN" sz="3600"/>
              <a:t>ISO</a:t>
            </a:r>
            <a:endParaRPr lang="en-US" sz="3600"/>
          </a:p>
        </p:txBody>
      </p:sp>
      <p:pic>
        <p:nvPicPr>
          <p:cNvPr id="5" name="Picture 4" descr="A stuffed bear wearing a graduation cap&#10;&#10;Description automatically generated">
            <a:extLst>
              <a:ext uri="{FF2B5EF4-FFF2-40B4-BE49-F238E27FC236}">
                <a16:creationId xmlns:a16="http://schemas.microsoft.com/office/drawing/2014/main" id="{CD8416AF-8305-22D2-44EE-DAB433DD9D0B}"/>
              </a:ext>
            </a:extLst>
          </p:cNvPr>
          <p:cNvPicPr>
            <a:picLocks noChangeAspect="1"/>
          </p:cNvPicPr>
          <p:nvPr/>
        </p:nvPicPr>
        <p:blipFill rotWithShape="1">
          <a:blip r:embed="rId2">
            <a:extLst>
              <a:ext uri="{28A0092B-C50C-407E-A947-70E740481C1C}">
                <a14:useLocalDpi xmlns:a14="http://schemas.microsoft.com/office/drawing/2010/main" val="0"/>
              </a:ext>
            </a:extLst>
          </a:blip>
          <a:srcRect t="13483" b="-5835"/>
          <a:stretch/>
        </p:blipFill>
        <p:spPr>
          <a:xfrm>
            <a:off x="20" y="10"/>
            <a:ext cx="12191980" cy="430677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C51B2EF-69AC-90BD-0EB2-0C4020918733}"/>
              </a:ext>
            </a:extLst>
          </p:cNvPr>
          <p:cNvSpPr>
            <a:spLocks noGrp="1"/>
          </p:cNvSpPr>
          <p:nvPr>
            <p:ph idx="1"/>
          </p:nvPr>
        </p:nvSpPr>
        <p:spPr>
          <a:xfrm>
            <a:off x="4223982" y="3752850"/>
            <a:ext cx="7485413" cy="2452687"/>
          </a:xfrm>
        </p:spPr>
        <p:txBody>
          <a:bodyPr anchor="ctr">
            <a:normAutofit/>
          </a:bodyPr>
          <a:lstStyle/>
          <a:p>
            <a:r>
              <a:rPr lang="zh-CN" altLang="en-US" sz="1800" b="1" i="0" dirty="0">
                <a:effectLst/>
                <a:latin typeface="Arial" panose="020B0604020202020204" pitchFamily="34" charset="0"/>
              </a:rPr>
              <a:t>感光度</a:t>
            </a:r>
            <a:r>
              <a:rPr lang="zh-CN" altLang="en-US" sz="1800" b="0" i="0" dirty="0">
                <a:effectLst/>
                <a:latin typeface="Arial" panose="020B0604020202020204" pitchFamily="34" charset="0"/>
              </a:rPr>
              <a:t>，又称为</a:t>
            </a:r>
            <a:r>
              <a:rPr lang="en-US" altLang="zh-CN" sz="1800" b="1" i="0" dirty="0">
                <a:effectLst/>
                <a:latin typeface="Arial" panose="020B0604020202020204" pitchFamily="34" charset="0"/>
              </a:rPr>
              <a:t>ISO</a:t>
            </a:r>
            <a:r>
              <a:rPr lang="zh-CN" altLang="en-US" sz="1800" b="1" i="0" dirty="0">
                <a:effectLst/>
                <a:latin typeface="Arial" panose="020B0604020202020204" pitchFamily="34" charset="0"/>
              </a:rPr>
              <a:t>值</a:t>
            </a:r>
            <a:r>
              <a:rPr lang="zh-CN" altLang="en-US" sz="1800" b="0" i="0" dirty="0">
                <a:effectLst/>
                <a:latin typeface="Arial" panose="020B0604020202020204" pitchFamily="34" charset="0"/>
              </a:rPr>
              <a:t>，是衡量</a:t>
            </a:r>
            <a:r>
              <a:rPr lang="zh-CN" altLang="en-US" sz="1800" b="0" i="0" u="none" strike="noStrike" dirty="0">
                <a:effectLst/>
                <a:latin typeface="Arial" panose="020B0604020202020204" pitchFamily="34" charset="0"/>
                <a:hlinkClick r:id="rId3" tooltip="底片"/>
              </a:rPr>
              <a:t>底片</a:t>
            </a:r>
            <a:r>
              <a:rPr lang="zh-CN" altLang="en-US" sz="1800" b="0" i="0" dirty="0">
                <a:effectLst/>
                <a:latin typeface="Arial" panose="020B0604020202020204" pitchFamily="34" charset="0"/>
              </a:rPr>
              <a:t>对于</a:t>
            </a:r>
            <a:r>
              <a:rPr lang="zh-CN" altLang="en-US" sz="1800" b="0" i="0" u="none" strike="noStrike" dirty="0">
                <a:effectLst/>
                <a:latin typeface="Arial" panose="020B0604020202020204" pitchFamily="34" charset="0"/>
                <a:hlinkClick r:id="rId4" tooltip="光"/>
              </a:rPr>
              <a:t>光</a:t>
            </a:r>
            <a:r>
              <a:rPr lang="zh-CN" altLang="en-US" sz="1800" b="0" i="0" dirty="0">
                <a:effectLst/>
                <a:latin typeface="Arial" panose="020B0604020202020204" pitchFamily="34" charset="0"/>
              </a:rPr>
              <a:t>的灵敏程度</a:t>
            </a:r>
            <a:endParaRPr lang="en-US" altLang="zh-CN" sz="1800" b="0" i="0" dirty="0">
              <a:effectLst/>
              <a:latin typeface="Arial" panose="020B0604020202020204" pitchFamily="34" charset="0"/>
            </a:endParaRPr>
          </a:p>
          <a:p>
            <a:r>
              <a:rPr lang="zh-CN" altLang="en-US" sz="1800" b="0" i="0" dirty="0">
                <a:effectLst/>
                <a:latin typeface="Arial" panose="020B0604020202020204" pitchFamily="34" charset="0"/>
              </a:rPr>
              <a:t>数码相机并不存在底片及底片上的化学反应，其感光度是一种类似于胶片感光度的一种指标，是一种等效感光度。实际上，数码相机的</a:t>
            </a:r>
            <a:r>
              <a:rPr lang="en-US" altLang="zh-CN" sz="1800" b="0" i="0" dirty="0">
                <a:effectLst/>
                <a:latin typeface="Arial" panose="020B0604020202020204" pitchFamily="34" charset="0"/>
              </a:rPr>
              <a:t>ISO</a:t>
            </a:r>
            <a:r>
              <a:rPr lang="zh-CN" altLang="en-US" sz="1800" b="0" i="0" dirty="0">
                <a:effectLst/>
                <a:latin typeface="Arial" panose="020B0604020202020204" pitchFamily="34" charset="0"/>
              </a:rPr>
              <a:t>是通过调整感光元件对光线的灵敏程度或者合并感光点来实现的，也就是说是通过提升感光元件的光线敏感度或者合并几个相邻的像素点来达到提升</a:t>
            </a:r>
            <a:r>
              <a:rPr lang="en-US" altLang="zh-CN" sz="1800" b="0" i="0" dirty="0">
                <a:effectLst/>
                <a:latin typeface="Arial" panose="020B0604020202020204" pitchFamily="34" charset="0"/>
              </a:rPr>
              <a:t>ISO</a:t>
            </a:r>
            <a:r>
              <a:rPr lang="zh-CN" altLang="en-US" sz="1800" b="0" i="0" dirty="0">
                <a:effectLst/>
                <a:latin typeface="Arial" panose="020B0604020202020204" pitchFamily="34" charset="0"/>
              </a:rPr>
              <a:t>的目的。</a:t>
            </a:r>
            <a:endParaRPr lang="en-US" sz="1800" dirty="0"/>
          </a:p>
        </p:txBody>
      </p:sp>
    </p:spTree>
    <p:extLst>
      <p:ext uri="{BB962C8B-B14F-4D97-AF65-F5344CB8AC3E}">
        <p14:creationId xmlns:p14="http://schemas.microsoft.com/office/powerpoint/2010/main" val="263450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87662-1459-59BB-B76A-7A2C23B14199}"/>
              </a:ext>
            </a:extLst>
          </p:cNvPr>
          <p:cNvSpPr>
            <a:spLocks noGrp="1"/>
          </p:cNvSpPr>
          <p:nvPr>
            <p:ph type="title"/>
          </p:nvPr>
        </p:nvSpPr>
        <p:spPr>
          <a:xfrm>
            <a:off x="630936" y="639520"/>
            <a:ext cx="3429000" cy="1719072"/>
          </a:xfrm>
        </p:spPr>
        <p:txBody>
          <a:bodyPr anchor="b">
            <a:normAutofit/>
          </a:bodyPr>
          <a:lstStyle/>
          <a:p>
            <a:r>
              <a:rPr lang="zh-CN" altLang="en-US" sz="5400"/>
              <a:t>随堂小测试</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BF41F6-117A-849D-BEF5-5167E18BD05D}"/>
              </a:ext>
            </a:extLst>
          </p:cNvPr>
          <p:cNvSpPr>
            <a:spLocks noGrp="1"/>
          </p:cNvSpPr>
          <p:nvPr>
            <p:ph idx="1"/>
          </p:nvPr>
        </p:nvSpPr>
        <p:spPr>
          <a:xfrm>
            <a:off x="630936" y="2807208"/>
            <a:ext cx="3429000" cy="3410712"/>
          </a:xfrm>
        </p:spPr>
        <p:txBody>
          <a:bodyPr anchor="t">
            <a:normAutofit/>
          </a:bodyPr>
          <a:lstStyle/>
          <a:p>
            <a:r>
              <a:rPr lang="zh-CN" altLang="en-US" sz="2200"/>
              <a:t>这张照片是以什么样的参数拍摄的呢？</a:t>
            </a:r>
            <a:endParaRPr lang="en-US" sz="2200"/>
          </a:p>
        </p:txBody>
      </p:sp>
      <p:pic>
        <p:nvPicPr>
          <p:cNvPr id="5" name="Picture 4" descr="Lightning striking a building at night&#10;&#10;Description automatically generated">
            <a:extLst>
              <a:ext uri="{FF2B5EF4-FFF2-40B4-BE49-F238E27FC236}">
                <a16:creationId xmlns:a16="http://schemas.microsoft.com/office/drawing/2014/main" id="{07D5E7A3-A75D-0AC4-2FA8-0F8EB7C80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383773"/>
            <a:ext cx="6903720" cy="4090454"/>
          </a:xfrm>
          <a:prstGeom prst="rect">
            <a:avLst/>
          </a:prstGeom>
        </p:spPr>
      </p:pic>
    </p:spTree>
    <p:extLst>
      <p:ext uri="{BB962C8B-B14F-4D97-AF65-F5344CB8AC3E}">
        <p14:creationId xmlns:p14="http://schemas.microsoft.com/office/powerpoint/2010/main" val="307895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6EBA41-6890-C092-DDA1-2C71FCE4D4CA}"/>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zh-CN" altLang="en-US" sz="1700"/>
              <a:t>长曝光用于将短时出现的闪电全部记录下来</a:t>
            </a:r>
            <a:endParaRPr lang="en-US" altLang="zh-CN"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zh-CN" altLang="en-US" sz="1700"/>
              <a:t>小光圈用于保证足够的景深</a:t>
            </a:r>
            <a:endParaRPr lang="en-US" altLang="zh-CN"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zh-CN" altLang="en-US" sz="1700"/>
              <a:t>低感光度用于保证画面的纯洁</a:t>
            </a:r>
            <a:endParaRPr lang="en-US" altLang="zh-CN"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zh-CN" altLang="en-US" sz="1700"/>
              <a:t>同时，长曝光*（小光圈</a:t>
            </a:r>
            <a:r>
              <a:rPr lang="en-US" altLang="zh-CN" sz="1700"/>
              <a:t>&amp;</a:t>
            </a:r>
            <a:r>
              <a:rPr lang="zh-CN" altLang="en-US" sz="1700"/>
              <a:t>低感光度）可以使得画面不会过曝</a:t>
            </a:r>
            <a:endParaRPr lang="en-US" sz="1700"/>
          </a:p>
        </p:txBody>
      </p:sp>
      <p:pic>
        <p:nvPicPr>
          <p:cNvPr id="5" name="Content Placeholder 4" descr="A screenshot of a phone&#10;&#10;Description automatically generated">
            <a:extLst>
              <a:ext uri="{FF2B5EF4-FFF2-40B4-BE49-F238E27FC236}">
                <a16:creationId xmlns:a16="http://schemas.microsoft.com/office/drawing/2014/main" id="{746C6CB5-BA95-BDCF-5E0A-F9A0B78AD1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6280" y="640080"/>
            <a:ext cx="2579751" cy="5577840"/>
          </a:xfrm>
          <a:prstGeom prst="rect">
            <a:avLst/>
          </a:prstGeom>
        </p:spPr>
      </p:pic>
    </p:spTree>
    <p:extLst>
      <p:ext uri="{BB962C8B-B14F-4D97-AF65-F5344CB8AC3E}">
        <p14:creationId xmlns:p14="http://schemas.microsoft.com/office/powerpoint/2010/main" val="175972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54BF13-1DB1-3863-2DAB-B0878898FB9F}"/>
              </a:ext>
            </a:extLst>
          </p:cNvPr>
          <p:cNvSpPr>
            <a:spLocks noGrp="1"/>
          </p:cNvSpPr>
          <p:nvPr>
            <p:ph type="title"/>
          </p:nvPr>
        </p:nvSpPr>
        <p:spPr>
          <a:xfrm>
            <a:off x="5894962" y="479493"/>
            <a:ext cx="5458838" cy="1325563"/>
          </a:xfrm>
        </p:spPr>
        <p:txBody>
          <a:bodyPr>
            <a:normAutofit/>
          </a:bodyPr>
          <a:lstStyle/>
          <a:p>
            <a:r>
              <a:rPr lang="zh-CN" altLang="en-US" dirty="0"/>
              <a:t>焦距       </a:t>
            </a:r>
            <a:endParaRPr lang="en-US" dirty="0"/>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boat&#10;&#10;Description automatically generated">
            <a:extLst>
              <a:ext uri="{FF2B5EF4-FFF2-40B4-BE49-F238E27FC236}">
                <a16:creationId xmlns:a16="http://schemas.microsoft.com/office/drawing/2014/main" id="{E4BE04ED-C754-AED5-E4CA-B72A82B6B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657" y="511293"/>
            <a:ext cx="4178431"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10" name="Content Placeholder 9" descr="A collage of a person&#10;&#10;Description automatically generated">
            <a:extLst>
              <a:ext uri="{FF2B5EF4-FFF2-40B4-BE49-F238E27FC236}">
                <a16:creationId xmlns:a16="http://schemas.microsoft.com/office/drawing/2014/main" id="{36336337-680D-85C4-4785-F8B782CFA0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5867" y="1984375"/>
            <a:ext cx="4896453" cy="4192588"/>
          </a:xfrm>
        </p:spPr>
      </p:pic>
    </p:spTree>
    <p:extLst>
      <p:ext uri="{BB962C8B-B14F-4D97-AF65-F5344CB8AC3E}">
        <p14:creationId xmlns:p14="http://schemas.microsoft.com/office/powerpoint/2010/main" val="4275601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amera&#10;&#10;Description automatically generated">
            <a:extLst>
              <a:ext uri="{FF2B5EF4-FFF2-40B4-BE49-F238E27FC236}">
                <a16:creationId xmlns:a16="http://schemas.microsoft.com/office/drawing/2014/main" id="{10948808-7B38-8A61-59F1-A68E3EA8A1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288" y="2327275"/>
            <a:ext cx="4708525" cy="3362325"/>
          </a:xfrm>
        </p:spPr>
      </p:pic>
      <p:pic>
        <p:nvPicPr>
          <p:cNvPr id="7" name="Picture 6" descr="A diagram of different colors&#10;&#10;Description automatically generated with medium confidence">
            <a:extLst>
              <a:ext uri="{FF2B5EF4-FFF2-40B4-BE49-F238E27FC236}">
                <a16:creationId xmlns:a16="http://schemas.microsoft.com/office/drawing/2014/main" id="{D936CA83-43B2-9F86-11F6-E0557CE45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488" y="2327275"/>
            <a:ext cx="5099050" cy="3362325"/>
          </a:xfrm>
          <a:prstGeom prst="rect">
            <a:avLst/>
          </a:prstGeom>
        </p:spPr>
      </p:pic>
      <p:sp>
        <p:nvSpPr>
          <p:cNvPr id="2" name="Title 1">
            <a:extLst>
              <a:ext uri="{FF2B5EF4-FFF2-40B4-BE49-F238E27FC236}">
                <a16:creationId xmlns:a16="http://schemas.microsoft.com/office/drawing/2014/main" id="{8C6312FE-56C0-BD00-FF33-023E77C61E0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zh-CN" altLang="en-US" kern="1200" dirty="0">
                <a:solidFill>
                  <a:schemeClr val="tx1"/>
                </a:solidFill>
                <a:latin typeface="+mj-lt"/>
                <a:ea typeface="+mj-ea"/>
                <a:cs typeface="+mj-cs"/>
              </a:rPr>
              <a:t>画幅</a:t>
            </a:r>
            <a:endParaRPr lang="en-US" kern="120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95DD61BB-6175-4E6E-B6C8-B22E3E61C108}"/>
              </a:ext>
            </a:extLst>
          </p:cNvPr>
          <p:cNvSpPr txBox="1"/>
          <p:nvPr/>
        </p:nvSpPr>
        <p:spPr>
          <a:xfrm>
            <a:off x="788126" y="6392091"/>
            <a:ext cx="9535885" cy="369332"/>
          </a:xfrm>
          <a:prstGeom prst="rect">
            <a:avLst/>
          </a:prstGeom>
          <a:noFill/>
        </p:spPr>
        <p:txBody>
          <a:bodyPr wrap="square" rtlCol="0">
            <a:spAutoFit/>
          </a:bodyPr>
          <a:lstStyle/>
          <a:p>
            <a:r>
              <a:rPr lang="en-US" dirty="0">
                <a:hlinkClick r:id="rId4"/>
              </a:rPr>
              <a:t>https://zhuanlan.zhihu.com/p/55993337</a:t>
            </a:r>
            <a:endParaRPr lang="en-US" dirty="0"/>
          </a:p>
        </p:txBody>
      </p:sp>
      <p:sp>
        <p:nvSpPr>
          <p:cNvPr id="9" name="TextBox 8">
            <a:extLst>
              <a:ext uri="{FF2B5EF4-FFF2-40B4-BE49-F238E27FC236}">
                <a16:creationId xmlns:a16="http://schemas.microsoft.com/office/drawing/2014/main" id="{37191BFB-493E-E640-570C-38CE65B92A60}"/>
              </a:ext>
            </a:extLst>
          </p:cNvPr>
          <p:cNvSpPr txBox="1"/>
          <p:nvPr/>
        </p:nvSpPr>
        <p:spPr>
          <a:xfrm>
            <a:off x="5078681" y="1258784"/>
            <a:ext cx="3491345" cy="369332"/>
          </a:xfrm>
          <a:prstGeom prst="rect">
            <a:avLst/>
          </a:prstGeom>
          <a:noFill/>
        </p:spPr>
        <p:txBody>
          <a:bodyPr wrap="square" rtlCol="0">
            <a:spAutoFit/>
          </a:bodyPr>
          <a:lstStyle/>
          <a:p>
            <a:r>
              <a:rPr lang="zh-CN" altLang="en-US" dirty="0"/>
              <a:t>俗话说的好：底大一级压死人</a:t>
            </a:r>
            <a:endParaRPr lang="en-US" dirty="0"/>
          </a:p>
        </p:txBody>
      </p:sp>
    </p:spTree>
    <p:extLst>
      <p:ext uri="{BB962C8B-B14F-4D97-AF65-F5344CB8AC3E}">
        <p14:creationId xmlns:p14="http://schemas.microsoft.com/office/powerpoint/2010/main" val="329242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55F9C06-5D53-E54D-63A3-1D301FF5DBD0}"/>
              </a:ext>
            </a:extLst>
          </p:cNvPr>
          <p:cNvSpPr>
            <a:spLocks noGrp="1"/>
          </p:cNvSpPr>
          <p:nvPr>
            <p:ph type="title"/>
          </p:nvPr>
        </p:nvSpPr>
        <p:spPr>
          <a:xfrm>
            <a:off x="640080" y="1243013"/>
            <a:ext cx="3855720" cy="4371974"/>
          </a:xfrm>
        </p:spPr>
        <p:txBody>
          <a:bodyPr>
            <a:normAutofit/>
          </a:bodyPr>
          <a:lstStyle/>
          <a:p>
            <a:r>
              <a:rPr lang="zh-CN" altLang="en-US" sz="3600">
                <a:solidFill>
                  <a:schemeClr val="tx2"/>
                </a:solidFill>
              </a:rPr>
              <a:t>相机拍摄模式</a:t>
            </a:r>
            <a:endParaRPr lang="en-US" sz="3600">
              <a:solidFill>
                <a:schemeClr val="tx2"/>
              </a:solidFill>
            </a:endParaRPr>
          </a:p>
        </p:txBody>
      </p:sp>
      <p:sp>
        <p:nvSpPr>
          <p:cNvPr id="3" name="Content Placeholder 2">
            <a:extLst>
              <a:ext uri="{FF2B5EF4-FFF2-40B4-BE49-F238E27FC236}">
                <a16:creationId xmlns:a16="http://schemas.microsoft.com/office/drawing/2014/main" id="{3701A17B-9305-2F38-1267-CA27A11B2C4A}"/>
              </a:ext>
            </a:extLst>
          </p:cNvPr>
          <p:cNvSpPr>
            <a:spLocks noGrp="1"/>
          </p:cNvSpPr>
          <p:nvPr>
            <p:ph idx="1"/>
          </p:nvPr>
        </p:nvSpPr>
        <p:spPr>
          <a:xfrm>
            <a:off x="6172200" y="804672"/>
            <a:ext cx="5221224" cy="5230368"/>
          </a:xfrm>
        </p:spPr>
        <p:txBody>
          <a:bodyPr anchor="ctr">
            <a:normAutofit/>
          </a:bodyPr>
          <a:lstStyle/>
          <a:p>
            <a:r>
              <a:rPr lang="zh-CN" altLang="en-US" sz="1800" dirty="0">
                <a:solidFill>
                  <a:schemeClr val="tx2"/>
                </a:solidFill>
              </a:rPr>
              <a:t>自动模式</a:t>
            </a:r>
            <a:r>
              <a:rPr lang="en-US" altLang="zh-CN" sz="1800" dirty="0">
                <a:solidFill>
                  <a:schemeClr val="tx2"/>
                </a:solidFill>
              </a:rPr>
              <a:t>/</a:t>
            </a:r>
            <a:r>
              <a:rPr lang="zh-CN" altLang="en-US" sz="1800" dirty="0">
                <a:solidFill>
                  <a:schemeClr val="tx2"/>
                </a:solidFill>
              </a:rPr>
              <a:t>程序自动 （</a:t>
            </a:r>
            <a:r>
              <a:rPr lang="en-US" altLang="zh-CN" sz="1800" dirty="0">
                <a:solidFill>
                  <a:schemeClr val="tx2"/>
                </a:solidFill>
              </a:rPr>
              <a:t>P</a:t>
            </a:r>
            <a:r>
              <a:rPr lang="zh-CN" altLang="en-US" sz="1800" dirty="0">
                <a:solidFill>
                  <a:schemeClr val="tx2"/>
                </a:solidFill>
              </a:rPr>
              <a:t>档）</a:t>
            </a:r>
            <a:endParaRPr lang="en-US" altLang="zh-CN" sz="1800" dirty="0">
              <a:solidFill>
                <a:schemeClr val="tx2"/>
              </a:solidFill>
            </a:endParaRPr>
          </a:p>
          <a:p>
            <a:endParaRPr lang="en-US" altLang="zh-CN" sz="1800" dirty="0">
              <a:solidFill>
                <a:schemeClr val="tx2"/>
              </a:solidFill>
            </a:endParaRPr>
          </a:p>
          <a:p>
            <a:r>
              <a:rPr lang="zh-CN" altLang="en-US" sz="1800" dirty="0">
                <a:solidFill>
                  <a:schemeClr val="tx2"/>
                </a:solidFill>
              </a:rPr>
              <a:t>快门优先 （</a:t>
            </a:r>
            <a:r>
              <a:rPr lang="en-US" altLang="zh-CN" sz="1800" dirty="0">
                <a:solidFill>
                  <a:schemeClr val="tx2"/>
                </a:solidFill>
              </a:rPr>
              <a:t>S/TV</a:t>
            </a:r>
            <a:r>
              <a:rPr lang="zh-CN" altLang="en-US" sz="1800" dirty="0">
                <a:solidFill>
                  <a:schemeClr val="tx2"/>
                </a:solidFill>
              </a:rPr>
              <a:t>档）</a:t>
            </a:r>
            <a:endParaRPr lang="en-US" altLang="zh-CN" sz="1800" dirty="0">
              <a:solidFill>
                <a:schemeClr val="tx2"/>
              </a:solidFill>
            </a:endParaRPr>
          </a:p>
          <a:p>
            <a:endParaRPr lang="en-US" altLang="zh-CN" sz="1800" dirty="0">
              <a:solidFill>
                <a:schemeClr val="tx2"/>
              </a:solidFill>
            </a:endParaRPr>
          </a:p>
          <a:p>
            <a:r>
              <a:rPr lang="zh-CN" altLang="en-US" sz="1800" dirty="0">
                <a:solidFill>
                  <a:schemeClr val="tx2"/>
                </a:solidFill>
              </a:rPr>
              <a:t>光圈优先（</a:t>
            </a:r>
            <a:r>
              <a:rPr lang="en-US" altLang="zh-CN" sz="1800" dirty="0">
                <a:solidFill>
                  <a:schemeClr val="tx2"/>
                </a:solidFill>
              </a:rPr>
              <a:t>A/AV </a:t>
            </a:r>
            <a:r>
              <a:rPr lang="zh-CN" altLang="en-US" sz="1800" dirty="0">
                <a:solidFill>
                  <a:schemeClr val="tx2"/>
                </a:solidFill>
              </a:rPr>
              <a:t>档）</a:t>
            </a:r>
            <a:endParaRPr lang="en-US" altLang="zh-CN" sz="1800" dirty="0">
              <a:solidFill>
                <a:schemeClr val="tx2"/>
              </a:solidFill>
            </a:endParaRPr>
          </a:p>
          <a:p>
            <a:endParaRPr lang="en-US" altLang="zh-CN" sz="1800" dirty="0">
              <a:solidFill>
                <a:schemeClr val="tx2"/>
              </a:solidFill>
            </a:endParaRPr>
          </a:p>
          <a:p>
            <a:r>
              <a:rPr lang="zh-CN" altLang="en-US" sz="1800" dirty="0">
                <a:solidFill>
                  <a:schemeClr val="tx2"/>
                </a:solidFill>
              </a:rPr>
              <a:t>手动模式（</a:t>
            </a:r>
            <a:r>
              <a:rPr lang="en-US" altLang="zh-CN" sz="1800" dirty="0">
                <a:solidFill>
                  <a:schemeClr val="tx2"/>
                </a:solidFill>
              </a:rPr>
              <a:t>M</a:t>
            </a:r>
            <a:r>
              <a:rPr lang="zh-CN" altLang="en-US" sz="1800" dirty="0">
                <a:solidFill>
                  <a:schemeClr val="tx2"/>
                </a:solidFill>
              </a:rPr>
              <a:t>档）</a:t>
            </a:r>
            <a:endParaRPr lang="en-US" sz="1800" dirty="0">
              <a:solidFill>
                <a:schemeClr val="tx2"/>
              </a:solidFill>
            </a:endParaRPr>
          </a:p>
        </p:txBody>
      </p:sp>
    </p:spTree>
    <p:extLst>
      <p:ext uri="{BB962C8B-B14F-4D97-AF65-F5344CB8AC3E}">
        <p14:creationId xmlns:p14="http://schemas.microsoft.com/office/powerpoint/2010/main" val="207264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20A5D2-2413-D9B7-9F29-58C0B688DA0B}"/>
              </a:ext>
            </a:extLst>
          </p:cNvPr>
          <p:cNvSpPr>
            <a:spLocks noGrp="1"/>
          </p:cNvSpPr>
          <p:nvPr>
            <p:ph idx="1"/>
          </p:nvPr>
        </p:nvSpPr>
        <p:spPr>
          <a:xfrm>
            <a:off x="838200" y="1536699"/>
            <a:ext cx="10515600" cy="4640263"/>
          </a:xfrm>
        </p:spPr>
        <p:txBody>
          <a:bodyPr>
            <a:normAutofit/>
          </a:bodyPr>
          <a:lstStyle/>
          <a:p>
            <a:r>
              <a:rPr lang="en-US" altLang="zh-CN" sz="1800" b="1" dirty="0"/>
              <a:t>Auto/P</a:t>
            </a:r>
            <a:r>
              <a:rPr lang="zh-CN" altLang="en-US" sz="1800" b="1" dirty="0"/>
              <a:t>档：</a:t>
            </a:r>
            <a:r>
              <a:rPr lang="zh-CN" altLang="en-US" sz="1800" dirty="0"/>
              <a:t>程序自动根据测光数值来选择合适的拍摄参数，新手友好</a:t>
            </a:r>
            <a:endParaRPr lang="en-US" altLang="zh-CN" sz="1800" dirty="0"/>
          </a:p>
          <a:p>
            <a:endParaRPr lang="en-US" sz="1800" dirty="0"/>
          </a:p>
          <a:p>
            <a:r>
              <a:rPr lang="en-US" altLang="zh-CN" sz="1800" b="1" i="0" dirty="0">
                <a:solidFill>
                  <a:srgbClr val="121212"/>
                </a:solidFill>
                <a:effectLst/>
                <a:latin typeface="-apple-system"/>
              </a:rPr>
              <a:t>A</a:t>
            </a:r>
            <a:r>
              <a:rPr lang="zh-CN" altLang="en-US" sz="1800" b="1" i="0" dirty="0">
                <a:solidFill>
                  <a:srgbClr val="121212"/>
                </a:solidFill>
                <a:effectLst/>
                <a:latin typeface="-apple-system"/>
              </a:rPr>
              <a:t>或</a:t>
            </a:r>
            <a:r>
              <a:rPr lang="en-US" altLang="zh-CN" sz="1800" b="1" i="0" dirty="0">
                <a:solidFill>
                  <a:srgbClr val="121212"/>
                </a:solidFill>
                <a:effectLst/>
                <a:latin typeface="-apple-system"/>
              </a:rPr>
              <a:t>AV</a:t>
            </a:r>
            <a:r>
              <a:rPr lang="zh-CN" altLang="en-US" sz="1800" b="1" i="0" dirty="0">
                <a:solidFill>
                  <a:srgbClr val="121212"/>
                </a:solidFill>
                <a:effectLst/>
                <a:latin typeface="-apple-system"/>
              </a:rPr>
              <a:t>档（光圈优先模式）</a:t>
            </a:r>
            <a:r>
              <a:rPr lang="zh-CN" altLang="en-US" sz="1800" b="0" i="0" dirty="0">
                <a:solidFill>
                  <a:srgbClr val="121212"/>
                </a:solidFill>
                <a:effectLst/>
                <a:latin typeface="-apple-system"/>
              </a:rPr>
              <a:t>：在这个模式下，我们只可以通过主控光盘调整光圈的大小，快门速度是相机给我自动配置数值，在这个模式下，当我们需要使用大光圈模糊背景或小光圈扩展景深的时候，光圈优先是最合适的曝光模式。</a:t>
            </a:r>
            <a:endParaRPr lang="en-US" altLang="zh-CN" sz="1800" b="0" i="0" dirty="0">
              <a:solidFill>
                <a:srgbClr val="121212"/>
              </a:solidFill>
              <a:effectLst/>
              <a:latin typeface="-apple-system"/>
            </a:endParaRPr>
          </a:p>
          <a:p>
            <a:endParaRPr lang="en-US" sz="1800" dirty="0">
              <a:solidFill>
                <a:srgbClr val="121212"/>
              </a:solidFill>
              <a:latin typeface="-apple-system"/>
            </a:endParaRPr>
          </a:p>
          <a:p>
            <a:r>
              <a:rPr lang="zh-CN" altLang="en-US" sz="1800" b="1" dirty="0"/>
              <a:t> </a:t>
            </a:r>
            <a:r>
              <a:rPr lang="en-US" altLang="zh-CN" sz="1800" b="1" dirty="0"/>
              <a:t>S</a:t>
            </a:r>
            <a:r>
              <a:rPr lang="zh-CN" altLang="en-US" sz="1800" b="1" dirty="0"/>
              <a:t>或</a:t>
            </a:r>
            <a:r>
              <a:rPr lang="en-US" altLang="zh-CN" sz="1800" b="1" dirty="0"/>
              <a:t>TV</a:t>
            </a:r>
            <a:r>
              <a:rPr lang="zh-CN" altLang="en-US" sz="1800" b="1" dirty="0"/>
              <a:t>（快门优先模式）</a:t>
            </a:r>
            <a:r>
              <a:rPr lang="zh-CN" altLang="en-US" sz="1800" dirty="0"/>
              <a:t>：我们只可以通过主控光盘调整快门的速度，光圈的大小是相机给我们自动配置的数值。适用于对拍摄速度有固定要求的场景。</a:t>
            </a:r>
            <a:endParaRPr lang="en-US" sz="1800" dirty="0"/>
          </a:p>
          <a:p>
            <a:endParaRPr lang="en-US" sz="1800" dirty="0"/>
          </a:p>
          <a:p>
            <a:r>
              <a:rPr lang="en-US" altLang="zh-CN" sz="1800" b="1" dirty="0"/>
              <a:t>M</a:t>
            </a:r>
            <a:r>
              <a:rPr lang="zh-CN" altLang="en-US" sz="1800" b="1" dirty="0"/>
              <a:t>（手动曝光模式）：</a:t>
            </a:r>
            <a:r>
              <a:rPr lang="zh-CN" altLang="en-US" sz="1800" dirty="0"/>
              <a:t>相机里面的自动配置不会帮你的任何忙，曝光参数（快门的速度，光圈的大小）是需要自己来配置的。如果想要获取一些特殊拍摄效果，比如特大光比、星空摄影等等，掌握手动曝光模式是必不可少的。</a:t>
            </a:r>
            <a:endParaRPr lang="en-US" sz="1800" dirty="0"/>
          </a:p>
        </p:txBody>
      </p:sp>
    </p:spTree>
    <p:extLst>
      <p:ext uri="{BB962C8B-B14F-4D97-AF65-F5344CB8AC3E}">
        <p14:creationId xmlns:p14="http://schemas.microsoft.com/office/powerpoint/2010/main" val="282521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0EA6A3-5845-C85C-F83A-B0B0FF3A1881}"/>
              </a:ext>
            </a:extLst>
          </p:cNvPr>
          <p:cNvSpPr>
            <a:spLocks noGrp="1"/>
          </p:cNvSpPr>
          <p:nvPr>
            <p:ph idx="1"/>
          </p:nvPr>
        </p:nvSpPr>
        <p:spPr/>
        <p:txBody>
          <a:bodyPr/>
          <a:lstStyle/>
          <a:p>
            <a:pPr marL="0" indent="0" algn="ctr">
              <a:buNone/>
            </a:pPr>
            <a:r>
              <a:rPr lang="zh-CN" altLang="en-US" sz="4800" dirty="0"/>
              <a:t>实机体验</a:t>
            </a:r>
            <a:endParaRPr lang="en-US" altLang="zh-CN" sz="4800" dirty="0"/>
          </a:p>
          <a:p>
            <a:pPr marL="0" indent="0" algn="ctr">
              <a:buNone/>
            </a:pPr>
            <a:r>
              <a:rPr lang="en-US" altLang="zh-CN" sz="4800" dirty="0"/>
              <a:t>+</a:t>
            </a:r>
            <a:br>
              <a:rPr lang="en-US" altLang="zh-CN" sz="4800" dirty="0"/>
            </a:br>
            <a:r>
              <a:rPr lang="en-US" altLang="zh-CN" sz="4800" dirty="0"/>
              <a:t>Q&amp;A</a:t>
            </a:r>
            <a:endParaRPr lang="en-US" sz="4800" dirty="0"/>
          </a:p>
          <a:p>
            <a:endParaRPr lang="en-US" dirty="0"/>
          </a:p>
        </p:txBody>
      </p:sp>
    </p:spTree>
    <p:extLst>
      <p:ext uri="{BB962C8B-B14F-4D97-AF65-F5344CB8AC3E}">
        <p14:creationId xmlns:p14="http://schemas.microsoft.com/office/powerpoint/2010/main" val="409668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E828-0F27-F40C-CD2C-0501CACF3715}"/>
              </a:ext>
            </a:extLst>
          </p:cNvPr>
          <p:cNvSpPr>
            <a:spLocks noGrp="1"/>
          </p:cNvSpPr>
          <p:nvPr>
            <p:ph type="title"/>
          </p:nvPr>
        </p:nvSpPr>
        <p:spPr/>
        <p:txBody>
          <a:bodyPr/>
          <a:lstStyle/>
          <a:p>
            <a:r>
              <a:rPr lang="en-US" altLang="zh-CN" dirty="0"/>
              <a:t>Agenda</a:t>
            </a:r>
            <a:endParaRPr lang="en-US" dirty="0"/>
          </a:p>
        </p:txBody>
      </p:sp>
      <p:sp>
        <p:nvSpPr>
          <p:cNvPr id="3" name="Content Placeholder 2">
            <a:extLst>
              <a:ext uri="{FF2B5EF4-FFF2-40B4-BE49-F238E27FC236}">
                <a16:creationId xmlns:a16="http://schemas.microsoft.com/office/drawing/2014/main" id="{E583D2F8-9B21-8091-4260-599D4F7D81F9}"/>
              </a:ext>
            </a:extLst>
          </p:cNvPr>
          <p:cNvSpPr>
            <a:spLocks noGrp="1"/>
          </p:cNvSpPr>
          <p:nvPr>
            <p:ph idx="1"/>
          </p:nvPr>
        </p:nvSpPr>
        <p:spPr/>
        <p:txBody>
          <a:bodyPr/>
          <a:lstStyle/>
          <a:p>
            <a:r>
              <a:rPr lang="zh-CN" altLang="en-US" dirty="0"/>
              <a:t>相机基本结构</a:t>
            </a:r>
            <a:endParaRPr lang="en-US" altLang="zh-CN" dirty="0"/>
          </a:p>
          <a:p>
            <a:r>
              <a:rPr lang="zh-CN" altLang="en-US" dirty="0"/>
              <a:t>曝光三要素</a:t>
            </a:r>
            <a:endParaRPr lang="en-US" altLang="zh-CN" dirty="0"/>
          </a:p>
          <a:p>
            <a:r>
              <a:rPr lang="zh-CN" altLang="en-US" dirty="0"/>
              <a:t>画幅</a:t>
            </a:r>
            <a:endParaRPr lang="en-US" altLang="zh-CN" dirty="0"/>
          </a:p>
          <a:p>
            <a:r>
              <a:rPr lang="zh-CN" altLang="en-US" dirty="0"/>
              <a:t>相机基本拍摄模式</a:t>
            </a:r>
            <a:endParaRPr lang="en-US" altLang="zh-CN" dirty="0"/>
          </a:p>
          <a:p>
            <a:r>
              <a:rPr lang="zh-CN" altLang="en-US" dirty="0"/>
              <a:t>实机体验</a:t>
            </a:r>
            <a:endParaRPr lang="en-US" altLang="zh-CN" dirty="0"/>
          </a:p>
          <a:p>
            <a:r>
              <a:rPr lang="en-US" altLang="zh-CN" dirty="0"/>
              <a:t>Q&amp;A</a:t>
            </a:r>
            <a:endParaRPr lang="en-US" dirty="0"/>
          </a:p>
        </p:txBody>
      </p:sp>
    </p:spTree>
    <p:extLst>
      <p:ext uri="{BB962C8B-B14F-4D97-AF65-F5344CB8AC3E}">
        <p14:creationId xmlns:p14="http://schemas.microsoft.com/office/powerpoint/2010/main" val="273339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86240-6CBB-E251-07AB-5882A8651EC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zh-CN" altLang="en-US" sz="5200" kern="1200">
                <a:solidFill>
                  <a:schemeClr val="tx1"/>
                </a:solidFill>
                <a:latin typeface="+mj-lt"/>
                <a:ea typeface="+mj-ea"/>
                <a:cs typeface="+mj-cs"/>
              </a:rPr>
              <a:t>摄影穷三代</a:t>
            </a:r>
            <a:endParaRPr lang="en-US" sz="5200" kern="1200">
              <a:solidFill>
                <a:schemeClr val="tx1"/>
              </a:solidFill>
              <a:latin typeface="+mj-lt"/>
              <a:ea typeface="+mj-ea"/>
              <a:cs typeface="+mj-cs"/>
            </a:endParaRPr>
          </a:p>
        </p:txBody>
      </p:sp>
      <p:pic>
        <p:nvPicPr>
          <p:cNvPr id="5" name="Content Placeholder 4" descr="A person with binoculars and a banana&#10;&#10;Description automatically generated">
            <a:extLst>
              <a:ext uri="{FF2B5EF4-FFF2-40B4-BE49-F238E27FC236}">
                <a16:creationId xmlns:a16="http://schemas.microsoft.com/office/drawing/2014/main" id="{AA7595F4-E017-F1C8-BF7A-82F712A6781C}"/>
              </a:ext>
            </a:extLst>
          </p:cNvPr>
          <p:cNvPicPr>
            <a:picLocks noChangeAspect="1"/>
          </p:cNvPicPr>
          <p:nvPr/>
        </p:nvPicPr>
        <p:blipFill rotWithShape="1">
          <a:blip r:embed="rId2">
            <a:extLst>
              <a:ext uri="{28A0092B-C50C-407E-A947-70E740481C1C}">
                <a14:useLocalDpi xmlns:a14="http://schemas.microsoft.com/office/drawing/2010/main" val="0"/>
              </a:ext>
            </a:extLst>
          </a:blip>
          <a:srcRect r="-1" b="8579"/>
          <a:stretch/>
        </p:blipFill>
        <p:spPr>
          <a:xfrm>
            <a:off x="181234" y="2369889"/>
            <a:ext cx="5828261" cy="3929547"/>
          </a:xfrm>
          <a:prstGeom prst="rect">
            <a:avLst/>
          </a:prstGeom>
        </p:spPr>
      </p:pic>
      <p:pic>
        <p:nvPicPr>
          <p:cNvPr id="7" name="Picture 6">
            <a:extLst>
              <a:ext uri="{FF2B5EF4-FFF2-40B4-BE49-F238E27FC236}">
                <a16:creationId xmlns:a16="http://schemas.microsoft.com/office/drawing/2014/main" id="{ACA65487-54B9-49AE-667F-31DFB0766026}"/>
              </a:ext>
            </a:extLst>
          </p:cNvPr>
          <p:cNvPicPr>
            <a:picLocks noChangeAspect="1"/>
          </p:cNvPicPr>
          <p:nvPr/>
        </p:nvPicPr>
        <p:blipFill>
          <a:blip r:embed="rId3"/>
          <a:stretch>
            <a:fillRect/>
          </a:stretch>
        </p:blipFill>
        <p:spPr>
          <a:xfrm>
            <a:off x="6182505" y="2557043"/>
            <a:ext cx="5828261" cy="3555239"/>
          </a:xfrm>
          <a:prstGeom prst="rect">
            <a:avLst/>
          </a:prstGeom>
        </p:spPr>
      </p:pic>
    </p:spTree>
    <p:extLst>
      <p:ext uri="{BB962C8B-B14F-4D97-AF65-F5344CB8AC3E}">
        <p14:creationId xmlns:p14="http://schemas.microsoft.com/office/powerpoint/2010/main" val="407380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4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3FB-8F81-DE5C-C8FB-D3B9B95E997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zh-CN" altLang="en-US" sz="2600" kern="1200">
                <a:solidFill>
                  <a:srgbClr val="FFFFFF"/>
                </a:solidFill>
                <a:latin typeface="+mj-lt"/>
                <a:ea typeface="+mj-ea"/>
                <a:cs typeface="+mj-cs"/>
              </a:rPr>
              <a:t>相机结构</a:t>
            </a:r>
            <a:endParaRPr lang="en-US" sz="2600" kern="1200">
              <a:solidFill>
                <a:srgbClr val="FFFFFF"/>
              </a:solidFill>
              <a:latin typeface="+mj-lt"/>
              <a:ea typeface="+mj-ea"/>
              <a:cs typeface="+mj-cs"/>
            </a:endParaRPr>
          </a:p>
        </p:txBody>
      </p:sp>
      <p:pic>
        <p:nvPicPr>
          <p:cNvPr id="6" name="Content Placeholder 5" descr="A camera with a lens&#10;&#10;Description automatically generated with medium confidence">
            <a:extLst>
              <a:ext uri="{FF2B5EF4-FFF2-40B4-BE49-F238E27FC236}">
                <a16:creationId xmlns:a16="http://schemas.microsoft.com/office/drawing/2014/main" id="{3713E44C-0904-B179-CE0B-A1A57DCD1B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064185"/>
            <a:ext cx="7188199" cy="472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9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DC25B-BB22-07F0-1F4D-AAA278EA0B93}"/>
              </a:ext>
            </a:extLst>
          </p:cNvPr>
          <p:cNvSpPr>
            <a:spLocks noGrp="1"/>
          </p:cNvSpPr>
          <p:nvPr>
            <p:ph type="title"/>
          </p:nvPr>
        </p:nvSpPr>
        <p:spPr>
          <a:xfrm>
            <a:off x="838200" y="365125"/>
            <a:ext cx="10515600" cy="1306443"/>
          </a:xfrm>
        </p:spPr>
        <p:txBody>
          <a:bodyPr>
            <a:normAutofit/>
          </a:bodyPr>
          <a:lstStyle/>
          <a:p>
            <a:r>
              <a:rPr lang="zh-CN" altLang="en-US" sz="4000" dirty="0"/>
              <a:t>单反</a:t>
            </a:r>
            <a:r>
              <a:rPr lang="en-US" altLang="zh-CN" sz="4000" dirty="0"/>
              <a:t>&amp;</a:t>
            </a:r>
            <a:r>
              <a:rPr lang="zh-CN" altLang="en-US" sz="4000" dirty="0"/>
              <a:t>微单</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92720-A671-1CF2-B186-BB7C91E12131}"/>
                  </a:ext>
                </a:extLst>
              </p:cNvPr>
              <p:cNvSpPr>
                <a:spLocks noGrp="1"/>
              </p:cNvSpPr>
              <p:nvPr>
                <p:ph idx="1"/>
              </p:nvPr>
            </p:nvSpPr>
            <p:spPr>
              <a:xfrm>
                <a:off x="533400" y="1825625"/>
                <a:ext cx="4457574" cy="4303464"/>
              </a:xfrm>
            </p:spPr>
            <p:txBody>
              <a:bodyPr>
                <a:normAutofit/>
              </a:bodyPr>
              <a:lstStyle/>
              <a:p>
                <a:r>
                  <a:rPr lang="en-US" altLang="zh-CN" sz="1700" b="0" i="0" dirty="0">
                    <a:effectLst/>
                    <a:latin typeface="-apple-system"/>
                  </a:rPr>
                  <a:t>Single Lens Reflex</a:t>
                </a:r>
                <a:r>
                  <a:rPr lang="zh-CN" altLang="en-US" sz="1700" b="0" i="0" dirty="0">
                    <a:effectLst/>
                    <a:latin typeface="-apple-system"/>
                  </a:rPr>
                  <a:t>（</a:t>
                </a:r>
                <a:r>
                  <a:rPr lang="en-US" altLang="zh-CN" sz="1700" b="0" i="0" dirty="0">
                    <a:effectLst/>
                    <a:latin typeface="-apple-system"/>
                  </a:rPr>
                  <a:t>SLR</a:t>
                </a:r>
                <a:r>
                  <a:rPr lang="zh-CN" altLang="en-US" sz="1700" b="0" i="0" dirty="0">
                    <a:effectLst/>
                    <a:latin typeface="-apple-system"/>
                  </a:rPr>
                  <a:t>），意思是</a:t>
                </a:r>
                <a:r>
                  <a:rPr lang="zh-CN" altLang="en-US" sz="1700" b="1" i="0" dirty="0">
                    <a:effectLst/>
                    <a:latin typeface="-apple-system"/>
                  </a:rPr>
                  <a:t>“单镜头反光式取景相机”</a:t>
                </a:r>
                <a:r>
                  <a:rPr lang="zh-CN" altLang="en-US" sz="1700" b="0" i="0" dirty="0">
                    <a:effectLst/>
                    <a:latin typeface="-apple-system"/>
                  </a:rPr>
                  <a:t>，简称为“单反”。</a:t>
                </a:r>
                <a:endParaRPr lang="en-US" altLang="zh-CN" sz="1700" b="0" i="0" dirty="0">
                  <a:effectLst/>
                  <a:latin typeface="-apple-system"/>
                </a:endParaRPr>
              </a:p>
              <a:p>
                <a:endParaRPr lang="en-US" altLang="zh-CN" sz="1700" b="0" i="0" dirty="0">
                  <a:effectLst/>
                  <a:latin typeface="-apple-system"/>
                </a:endParaRPr>
              </a:p>
              <a:p>
                <a:r>
                  <a:rPr lang="zh-CN" altLang="en-US" sz="1700" b="0" i="0" dirty="0">
                    <a:effectLst/>
                    <a:latin typeface="-apple-system"/>
                  </a:rPr>
                  <a:t>“微单” 英文中对应的单词是</a:t>
                </a:r>
                <a:r>
                  <a:rPr lang="en-US" sz="1700" b="0" i="0" dirty="0">
                    <a:effectLst/>
                    <a:latin typeface="-apple-system"/>
                  </a:rPr>
                  <a:t>Mirrorless，</a:t>
                </a:r>
                <a:r>
                  <a:rPr lang="zh-CN" altLang="en-US" sz="1700" b="0" i="0" dirty="0">
                    <a:effectLst/>
                    <a:latin typeface="-apple-system"/>
                  </a:rPr>
                  <a:t>。全称 </a:t>
                </a:r>
                <a:r>
                  <a:rPr lang="en-US" sz="1700" b="0" i="0" dirty="0">
                    <a:effectLst/>
                    <a:latin typeface="-apple-system"/>
                  </a:rPr>
                  <a:t>Mirrorless Interchangeable-lens </a:t>
                </a:r>
                <a:r>
                  <a:rPr lang="en-US" sz="1700" b="0" i="0" dirty="0" err="1">
                    <a:effectLst/>
                    <a:latin typeface="-apple-system"/>
                  </a:rPr>
                  <a:t>Camera（MILC</a:t>
                </a:r>
                <a:r>
                  <a:rPr lang="en-US" sz="1700" b="0" i="0" dirty="0">
                    <a:effectLst/>
                    <a:latin typeface="-apple-system"/>
                  </a:rPr>
                  <a:t>） ，</a:t>
                </a:r>
                <a:r>
                  <a:rPr lang="zh-CN" altLang="en-US" sz="1700" b="0" i="0" dirty="0">
                    <a:effectLst/>
                    <a:latin typeface="-apple-system"/>
                  </a:rPr>
                  <a:t>意思是</a:t>
                </a:r>
                <a:r>
                  <a:rPr lang="zh-CN" altLang="en-US" sz="1700" b="1" i="0" dirty="0">
                    <a:effectLst/>
                    <a:latin typeface="-apple-system"/>
                  </a:rPr>
                  <a:t>无反光镜的可换镜头相机</a:t>
                </a:r>
                <a:r>
                  <a:rPr lang="zh-CN" altLang="en-US" sz="1700" b="0" i="0" dirty="0">
                    <a:effectLst/>
                    <a:latin typeface="-apple-system"/>
                  </a:rPr>
                  <a:t>。</a:t>
                </a:r>
                <a:endParaRPr lang="en-US" altLang="zh-CN" sz="1700" dirty="0">
                  <a:latin typeface="-apple-system"/>
                </a:endParaRPr>
              </a:p>
              <a:p>
                <a:endParaRPr lang="en-US" altLang="zh-CN" sz="1700" b="1" dirty="0">
                  <a:latin typeface="-apple-system"/>
                </a:endParaRPr>
              </a:p>
              <a:p>
                <a:pPr marL="0" indent="0">
                  <a:buNone/>
                </a:pPr>
                <a:r>
                  <a:rPr lang="zh-CN" altLang="en-US" sz="1700" b="1" dirty="0">
                    <a:latin typeface="-apple-system"/>
                  </a:rPr>
                  <a:t>                      微单 </a:t>
                </a:r>
                <a14:m>
                  <m:oMath xmlns:m="http://schemas.openxmlformats.org/officeDocument/2006/math">
                    <m:r>
                      <a:rPr lang="zh-CN" altLang="en-US" sz="1700" b="1" i="1">
                        <a:latin typeface="Cambria Math" panose="02040503050406030204" pitchFamily="18" charset="0"/>
                      </a:rPr>
                      <m:t>≠</m:t>
                    </m:r>
                  </m:oMath>
                </a14:m>
                <a:r>
                  <a:rPr lang="zh-CN" altLang="en-US" sz="1700" b="1" dirty="0">
                    <a:latin typeface="-apple-system"/>
                  </a:rPr>
                  <a:t>微型单反</a:t>
                </a:r>
                <a:endParaRPr lang="en-US" sz="1700" b="1" dirty="0"/>
              </a:p>
            </p:txBody>
          </p:sp>
        </mc:Choice>
        <mc:Fallback xmlns="">
          <p:sp>
            <p:nvSpPr>
              <p:cNvPr id="3" name="Content Placeholder 2">
                <a:extLst>
                  <a:ext uri="{FF2B5EF4-FFF2-40B4-BE49-F238E27FC236}">
                    <a16:creationId xmlns:a16="http://schemas.microsoft.com/office/drawing/2014/main" id="{ED892720-A671-1CF2-B186-BB7C91E12131}"/>
                  </a:ext>
                </a:extLst>
              </p:cNvPr>
              <p:cNvSpPr>
                <a:spLocks noGrp="1" noRot="1" noChangeAspect="1" noMove="1" noResize="1" noEditPoints="1" noAdjustHandles="1" noChangeArrowheads="1" noChangeShapeType="1" noTextEdit="1"/>
              </p:cNvSpPr>
              <p:nvPr>
                <p:ph idx="1"/>
              </p:nvPr>
            </p:nvSpPr>
            <p:spPr>
              <a:xfrm>
                <a:off x="533400" y="1825625"/>
                <a:ext cx="4457574" cy="4303464"/>
              </a:xfrm>
              <a:blipFill>
                <a:blip r:embed="rId2"/>
                <a:stretch>
                  <a:fillRect l="-684" t="-992"/>
                </a:stretch>
              </a:blipFill>
            </p:spPr>
            <p:txBody>
              <a:bodyPr/>
              <a:lstStyle/>
              <a:p>
                <a:r>
                  <a:rPr lang="en-US">
                    <a:noFill/>
                  </a:rPr>
                  <a:t> </a:t>
                </a:r>
              </a:p>
            </p:txBody>
          </p:sp>
        </mc:Fallback>
      </mc:AlternateContent>
      <p:pic>
        <p:nvPicPr>
          <p:cNvPr id="5" name="Picture 4" descr="A diagram of a camera&#10;&#10;Description automatically generated">
            <a:extLst>
              <a:ext uri="{FF2B5EF4-FFF2-40B4-BE49-F238E27FC236}">
                <a16:creationId xmlns:a16="http://schemas.microsoft.com/office/drawing/2014/main" id="{01C2674E-79CB-E4FB-F445-E9329EBAA164}"/>
              </a:ext>
            </a:extLst>
          </p:cNvPr>
          <p:cNvPicPr>
            <a:picLocks noChangeAspect="1"/>
          </p:cNvPicPr>
          <p:nvPr/>
        </p:nvPicPr>
        <p:blipFill rotWithShape="1">
          <a:blip r:embed="rId3">
            <a:extLst>
              <a:ext uri="{28A0092B-C50C-407E-A947-70E740481C1C}">
                <a14:useLocalDpi xmlns:a14="http://schemas.microsoft.com/office/drawing/2010/main" val="0"/>
              </a:ext>
            </a:extLst>
          </a:blip>
          <a:srcRect t="44" r="2" b="2"/>
          <a:stretch/>
        </p:blipFill>
        <p:spPr>
          <a:xfrm>
            <a:off x="5183500" y="1904282"/>
            <a:ext cx="6170299" cy="4224808"/>
          </a:xfrm>
          <a:prstGeom prst="rect">
            <a:avLst/>
          </a:prstGeom>
        </p:spPr>
      </p:pic>
    </p:spTree>
    <p:extLst>
      <p:ext uri="{BB962C8B-B14F-4D97-AF65-F5344CB8AC3E}">
        <p14:creationId xmlns:p14="http://schemas.microsoft.com/office/powerpoint/2010/main" val="335711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953B3-6481-8ADF-C9E2-DCB49EC8AB54}"/>
              </a:ext>
            </a:extLst>
          </p:cNvPr>
          <p:cNvSpPr>
            <a:spLocks noGrp="1"/>
          </p:cNvSpPr>
          <p:nvPr>
            <p:ph type="title"/>
          </p:nvPr>
        </p:nvSpPr>
        <p:spPr>
          <a:xfrm>
            <a:off x="841248" y="256032"/>
            <a:ext cx="10506456" cy="1014984"/>
          </a:xfrm>
        </p:spPr>
        <p:txBody>
          <a:bodyPr anchor="b">
            <a:normAutofit/>
          </a:bodyPr>
          <a:lstStyle/>
          <a:p>
            <a:r>
              <a:rPr lang="zh-CN" altLang="en-US" dirty="0"/>
              <a:t>曝光三要素</a:t>
            </a:r>
            <a:endParaRPr lang="en-US"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omputer screen&#10;&#10;Description automatically generated">
            <a:extLst>
              <a:ext uri="{FF2B5EF4-FFF2-40B4-BE49-F238E27FC236}">
                <a16:creationId xmlns:a16="http://schemas.microsoft.com/office/drawing/2014/main" id="{971B163E-2104-1782-0878-8DC7DFC05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624" y="1926266"/>
            <a:ext cx="7071032" cy="4357524"/>
          </a:xfrm>
          <a:prstGeom prst="rect">
            <a:avLst/>
          </a:prstGeom>
        </p:spPr>
      </p:pic>
      <p:sp>
        <p:nvSpPr>
          <p:cNvPr id="6" name="TextBox 5">
            <a:extLst>
              <a:ext uri="{FF2B5EF4-FFF2-40B4-BE49-F238E27FC236}">
                <a16:creationId xmlns:a16="http://schemas.microsoft.com/office/drawing/2014/main" id="{C1C20E86-E08A-9622-AFA2-724B04FEB0D9}"/>
              </a:ext>
            </a:extLst>
          </p:cNvPr>
          <p:cNvSpPr txBox="1"/>
          <p:nvPr/>
        </p:nvSpPr>
        <p:spPr>
          <a:xfrm>
            <a:off x="1051343" y="2777387"/>
            <a:ext cx="2507274" cy="585606"/>
          </a:xfrm>
          <a:prstGeom prst="rect">
            <a:avLst/>
          </a:prstGeom>
          <a:noFill/>
        </p:spPr>
        <p:txBody>
          <a:bodyPr wrap="square" rtlCol="0">
            <a:spAutoFit/>
          </a:bodyPr>
          <a:lstStyle/>
          <a:p>
            <a:pPr>
              <a:spcAft>
                <a:spcPts val="600"/>
              </a:spcAft>
            </a:pPr>
            <a:r>
              <a:rPr lang="zh-CN" altLang="en-US" sz="3200" kern="1200">
                <a:solidFill>
                  <a:schemeClr val="tx1"/>
                </a:solidFill>
                <a:latin typeface="+mn-lt"/>
                <a:ea typeface="+mn-ea"/>
                <a:cs typeface="+mn-cs"/>
              </a:rPr>
              <a:t>光圈</a:t>
            </a:r>
            <a:endParaRPr lang="en-US"/>
          </a:p>
        </p:txBody>
      </p:sp>
      <p:sp>
        <p:nvSpPr>
          <p:cNvPr id="7" name="TextBox 6">
            <a:extLst>
              <a:ext uri="{FF2B5EF4-FFF2-40B4-BE49-F238E27FC236}">
                <a16:creationId xmlns:a16="http://schemas.microsoft.com/office/drawing/2014/main" id="{AAC13058-DED0-FBB9-E4D7-754D2C52B72F}"/>
              </a:ext>
            </a:extLst>
          </p:cNvPr>
          <p:cNvSpPr txBox="1"/>
          <p:nvPr/>
        </p:nvSpPr>
        <p:spPr>
          <a:xfrm>
            <a:off x="1108030" y="4231777"/>
            <a:ext cx="2450587" cy="523964"/>
          </a:xfrm>
          <a:prstGeom prst="rect">
            <a:avLst/>
          </a:prstGeom>
          <a:noFill/>
        </p:spPr>
        <p:txBody>
          <a:bodyPr wrap="square" rtlCol="0">
            <a:spAutoFit/>
          </a:bodyPr>
          <a:lstStyle/>
          <a:p>
            <a:pPr>
              <a:spcAft>
                <a:spcPts val="600"/>
              </a:spcAft>
            </a:pPr>
            <a:r>
              <a:rPr lang="zh-CN" altLang="en-US" sz="2800" kern="1200">
                <a:solidFill>
                  <a:schemeClr val="tx1"/>
                </a:solidFill>
                <a:latin typeface="+mn-lt"/>
                <a:ea typeface="+mn-ea"/>
                <a:cs typeface="+mn-cs"/>
              </a:rPr>
              <a:t>快门</a:t>
            </a:r>
            <a:endParaRPr lang="en-US"/>
          </a:p>
        </p:txBody>
      </p:sp>
      <p:sp>
        <p:nvSpPr>
          <p:cNvPr id="8" name="TextBox 7">
            <a:extLst>
              <a:ext uri="{FF2B5EF4-FFF2-40B4-BE49-F238E27FC236}">
                <a16:creationId xmlns:a16="http://schemas.microsoft.com/office/drawing/2014/main" id="{C2016931-92B7-0433-6B09-CCEEF5BD975C}"/>
              </a:ext>
            </a:extLst>
          </p:cNvPr>
          <p:cNvSpPr txBox="1"/>
          <p:nvPr/>
        </p:nvSpPr>
        <p:spPr>
          <a:xfrm>
            <a:off x="1108030" y="5522477"/>
            <a:ext cx="1765993" cy="523964"/>
          </a:xfrm>
          <a:prstGeom prst="rect">
            <a:avLst/>
          </a:prstGeom>
          <a:noFill/>
        </p:spPr>
        <p:txBody>
          <a:bodyPr wrap="square" rtlCol="0">
            <a:spAutoFit/>
          </a:bodyPr>
          <a:lstStyle/>
          <a:p>
            <a:pPr>
              <a:spcAft>
                <a:spcPts val="600"/>
              </a:spcAft>
            </a:pPr>
            <a:r>
              <a:rPr lang="zh-CN" altLang="en-US" sz="2800" kern="1200">
                <a:solidFill>
                  <a:schemeClr val="tx1"/>
                </a:solidFill>
                <a:latin typeface="+mn-lt"/>
                <a:ea typeface="+mn-ea"/>
                <a:cs typeface="+mn-cs"/>
              </a:rPr>
              <a:t>感光度</a:t>
            </a:r>
            <a:r>
              <a:rPr lang="en-US" altLang="zh-CN" sz="2800" kern="1200">
                <a:solidFill>
                  <a:schemeClr val="tx1"/>
                </a:solidFill>
                <a:latin typeface="+mn-lt"/>
                <a:ea typeface="+mn-ea"/>
                <a:cs typeface="+mn-cs"/>
              </a:rPr>
              <a:t>ISO</a:t>
            </a:r>
            <a:endParaRPr lang="en-US" sz="2800"/>
          </a:p>
        </p:txBody>
      </p:sp>
    </p:spTree>
    <p:extLst>
      <p:ext uri="{BB962C8B-B14F-4D97-AF65-F5344CB8AC3E}">
        <p14:creationId xmlns:p14="http://schemas.microsoft.com/office/powerpoint/2010/main" val="326348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DCBF52-74E5-CD13-B367-AB279905A70B}"/>
              </a:ext>
            </a:extLst>
          </p:cNvPr>
          <p:cNvSpPr>
            <a:spLocks noGrp="1"/>
          </p:cNvSpPr>
          <p:nvPr>
            <p:ph type="title"/>
          </p:nvPr>
        </p:nvSpPr>
        <p:spPr>
          <a:xfrm>
            <a:off x="838199" y="978408"/>
            <a:ext cx="4056530" cy="1106424"/>
          </a:xfrm>
        </p:spPr>
        <p:txBody>
          <a:bodyPr>
            <a:normAutofit/>
          </a:bodyPr>
          <a:lstStyle/>
          <a:p>
            <a:r>
              <a:rPr lang="zh-CN" altLang="en-US" sz="2800"/>
              <a:t>光圈</a:t>
            </a:r>
            <a:endParaRPr lang="en-US" sz="2800"/>
          </a:p>
        </p:txBody>
      </p:sp>
      <p:sp>
        <p:nvSpPr>
          <p:cNvPr id="20" name="Rectangle 19">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F6D710E5-C9C8-2AF5-209E-649C66AFE58F}"/>
              </a:ext>
            </a:extLst>
          </p:cNvPr>
          <p:cNvSpPr>
            <a:spLocks noGrp="1"/>
          </p:cNvSpPr>
          <p:nvPr>
            <p:ph idx="1"/>
          </p:nvPr>
        </p:nvSpPr>
        <p:spPr>
          <a:xfrm>
            <a:off x="838199" y="2359152"/>
            <a:ext cx="4056530" cy="3429000"/>
          </a:xfrm>
        </p:spPr>
        <p:txBody>
          <a:bodyPr>
            <a:normAutofit/>
          </a:bodyPr>
          <a:lstStyle/>
          <a:p>
            <a:r>
              <a:rPr lang="zh-CN" altLang="en-US" sz="1600" dirty="0"/>
              <a:t>光圈主要用于控制进光量，同时会印象到成像的景深（图片清晰的深度）。</a:t>
            </a:r>
            <a:endParaRPr lang="en-US" altLang="zh-CN" sz="1600" dirty="0"/>
          </a:p>
          <a:p>
            <a:r>
              <a:rPr lang="zh-CN" altLang="en-US" sz="1600" dirty="0"/>
              <a:t>光圈值在相机中由 “</a:t>
            </a:r>
            <a:r>
              <a:rPr lang="en-US" altLang="zh-CN" sz="1600" dirty="0"/>
              <a:t>F {n}</a:t>
            </a:r>
            <a:r>
              <a:rPr lang="zh-CN" altLang="en-US" sz="1600" dirty="0"/>
              <a:t>”</a:t>
            </a:r>
            <a:r>
              <a:rPr lang="en-US" altLang="zh-CN" sz="1600" dirty="0"/>
              <a:t> </a:t>
            </a:r>
            <a:r>
              <a:rPr lang="zh-CN" altLang="en-US" sz="1600" dirty="0"/>
              <a:t>表示，</a:t>
            </a:r>
            <a:r>
              <a:rPr lang="en-US" altLang="zh-CN" sz="1600" dirty="0"/>
              <a:t>n</a:t>
            </a:r>
            <a:r>
              <a:rPr lang="zh-CN" altLang="en-US" sz="1600" dirty="0"/>
              <a:t>越小，光圈越大。</a:t>
            </a:r>
            <a:endParaRPr lang="en-US" altLang="zh-CN" sz="1600" dirty="0"/>
          </a:p>
          <a:p>
            <a:endParaRPr lang="en-US" altLang="zh-CN" sz="1200" b="0" i="0" dirty="0">
              <a:solidFill>
                <a:srgbClr val="333333"/>
              </a:solidFill>
              <a:effectLst/>
              <a:latin typeface="Arial" panose="020B0604020202020204" pitchFamily="34" charset="0"/>
            </a:endParaRPr>
          </a:p>
          <a:p>
            <a:pPr marL="0" indent="0">
              <a:buNone/>
            </a:pPr>
            <a:endParaRPr lang="en-US" altLang="zh-CN" sz="1100" dirty="0">
              <a:solidFill>
                <a:srgbClr val="333333"/>
              </a:solidFill>
              <a:latin typeface="Arial" panose="020B0604020202020204" pitchFamily="34" charset="0"/>
            </a:endParaRPr>
          </a:p>
          <a:p>
            <a:pPr marL="0" indent="0">
              <a:buNone/>
            </a:pPr>
            <a:r>
              <a:rPr lang="zh-CN" altLang="en-US" sz="1100" b="0" i="0" dirty="0">
                <a:solidFill>
                  <a:srgbClr val="333333"/>
                </a:solidFill>
                <a:effectLst/>
                <a:latin typeface="Arial" panose="020B0604020202020204" pitchFamily="34" charset="0"/>
              </a:rPr>
              <a:t>光圈值（</a:t>
            </a:r>
            <a:r>
              <a:rPr lang="en-US" sz="1100" b="0" i="0" dirty="0">
                <a:solidFill>
                  <a:srgbClr val="333333"/>
                </a:solidFill>
                <a:effectLst/>
                <a:latin typeface="Arial" panose="020B0604020202020204" pitchFamily="34" charset="0"/>
              </a:rPr>
              <a:t>F Number）=</a:t>
            </a:r>
            <a:r>
              <a:rPr lang="zh-CN" altLang="en-US" sz="1100" b="0" i="0" dirty="0">
                <a:solidFill>
                  <a:srgbClr val="333333"/>
                </a:solidFill>
                <a:effectLst/>
                <a:latin typeface="Arial" panose="020B0604020202020204" pitchFamily="34" charset="0"/>
              </a:rPr>
              <a:t>镜头焦距（</a:t>
            </a:r>
            <a:r>
              <a:rPr lang="en-US" sz="1100" b="0" i="0" dirty="0">
                <a:solidFill>
                  <a:srgbClr val="333333"/>
                </a:solidFill>
                <a:effectLst/>
                <a:latin typeface="Arial" panose="020B0604020202020204" pitchFamily="34" charset="0"/>
              </a:rPr>
              <a:t>mm）/</a:t>
            </a:r>
            <a:r>
              <a:rPr lang="zh-CN" altLang="en-US" sz="1100" b="0" i="0" dirty="0">
                <a:solidFill>
                  <a:srgbClr val="333333"/>
                </a:solidFill>
                <a:effectLst/>
                <a:latin typeface="Arial" panose="020B0604020202020204" pitchFamily="34" charset="0"/>
              </a:rPr>
              <a:t>光圈口径（</a:t>
            </a:r>
            <a:r>
              <a:rPr lang="en-US" sz="1100" b="0" i="0" dirty="0">
                <a:solidFill>
                  <a:srgbClr val="333333"/>
                </a:solidFill>
                <a:effectLst/>
                <a:latin typeface="Arial" panose="020B0604020202020204" pitchFamily="34" charset="0"/>
              </a:rPr>
              <a:t>mm）</a:t>
            </a:r>
            <a:endParaRPr lang="en-US" sz="1600" dirty="0"/>
          </a:p>
        </p:txBody>
      </p:sp>
      <p:pic>
        <p:nvPicPr>
          <p:cNvPr id="9" name="Picture 8">
            <a:extLst>
              <a:ext uri="{FF2B5EF4-FFF2-40B4-BE49-F238E27FC236}">
                <a16:creationId xmlns:a16="http://schemas.microsoft.com/office/drawing/2014/main" id="{674E9918-C882-D512-A792-4F068B4E2A3F}"/>
              </a:ext>
            </a:extLst>
          </p:cNvPr>
          <p:cNvPicPr>
            <a:picLocks noChangeAspect="1"/>
          </p:cNvPicPr>
          <p:nvPr/>
        </p:nvPicPr>
        <p:blipFill>
          <a:blip r:embed="rId2"/>
          <a:stretch>
            <a:fillRect/>
          </a:stretch>
        </p:blipFill>
        <p:spPr>
          <a:xfrm>
            <a:off x="9077585" y="673338"/>
            <a:ext cx="2873668" cy="1882252"/>
          </a:xfrm>
          <a:prstGeom prst="rect">
            <a:avLst/>
          </a:prstGeom>
        </p:spPr>
      </p:pic>
      <p:pic>
        <p:nvPicPr>
          <p:cNvPr id="5" name="Content Placeholder 4">
            <a:extLst>
              <a:ext uri="{FF2B5EF4-FFF2-40B4-BE49-F238E27FC236}">
                <a16:creationId xmlns:a16="http://schemas.microsoft.com/office/drawing/2014/main" id="{928B3265-4383-6877-853A-B94B11413613}"/>
              </a:ext>
            </a:extLst>
          </p:cNvPr>
          <p:cNvPicPr>
            <a:picLocks noChangeAspect="1"/>
          </p:cNvPicPr>
          <p:nvPr/>
        </p:nvPicPr>
        <p:blipFill>
          <a:blip r:embed="rId3"/>
          <a:stretch>
            <a:fillRect/>
          </a:stretch>
        </p:blipFill>
        <p:spPr>
          <a:xfrm>
            <a:off x="5633345" y="614962"/>
            <a:ext cx="2873668" cy="1803226"/>
          </a:xfrm>
          <a:prstGeom prst="rect">
            <a:avLst/>
          </a:prstGeom>
        </p:spPr>
      </p:pic>
      <p:pic>
        <p:nvPicPr>
          <p:cNvPr id="7" name="Picture 6">
            <a:extLst>
              <a:ext uri="{FF2B5EF4-FFF2-40B4-BE49-F238E27FC236}">
                <a16:creationId xmlns:a16="http://schemas.microsoft.com/office/drawing/2014/main" id="{8077AEB8-1CED-47BD-240F-9EA605450F7A}"/>
              </a:ext>
            </a:extLst>
          </p:cNvPr>
          <p:cNvPicPr>
            <a:picLocks noChangeAspect="1"/>
          </p:cNvPicPr>
          <p:nvPr/>
        </p:nvPicPr>
        <p:blipFill>
          <a:blip r:embed="rId4"/>
          <a:stretch>
            <a:fillRect/>
          </a:stretch>
        </p:blipFill>
        <p:spPr>
          <a:xfrm>
            <a:off x="5846705" y="3163223"/>
            <a:ext cx="5989328" cy="2949742"/>
          </a:xfrm>
          <a:prstGeom prst="rect">
            <a:avLst/>
          </a:prstGeom>
        </p:spPr>
      </p:pic>
    </p:spTree>
    <p:extLst>
      <p:ext uri="{BB962C8B-B14F-4D97-AF65-F5344CB8AC3E}">
        <p14:creationId xmlns:p14="http://schemas.microsoft.com/office/powerpoint/2010/main" val="39208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D9225-B0A4-ADB1-71B4-C60CE28C019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zh-CN" altLang="en-US" sz="5400" kern="1200">
                <a:solidFill>
                  <a:schemeClr val="tx1"/>
                </a:solidFill>
                <a:latin typeface="+mj-lt"/>
                <a:ea typeface="+mj-ea"/>
                <a:cs typeface="+mj-cs"/>
              </a:rPr>
              <a:t>景深</a:t>
            </a:r>
            <a:endParaRPr lang="en-US" sz="5400"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688FAC-79F4-9191-7566-B4B366A2245D}"/>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tLang="zh-CN" sz="2200" b="1" i="0">
                <a:effectLst/>
              </a:rPr>
              <a:t>(1) </a:t>
            </a:r>
            <a:r>
              <a:rPr lang="zh-CN" altLang="en-US" sz="2200" b="1" i="0">
                <a:effectLst/>
              </a:rPr>
              <a:t>镜头光圈：</a:t>
            </a:r>
            <a:endParaRPr lang="en-US" altLang="zh-CN" sz="2200" b="0" i="0">
              <a:effectLst/>
            </a:endParaRPr>
          </a:p>
          <a:p>
            <a:pPr indent="-228600">
              <a:lnSpc>
                <a:spcPct val="90000"/>
              </a:lnSpc>
              <a:spcAft>
                <a:spcPts val="600"/>
              </a:spcAft>
              <a:buFont typeface="Arial" panose="020B0604020202020204" pitchFamily="34" charset="0"/>
              <a:buChar char="•"/>
            </a:pPr>
            <a:r>
              <a:rPr lang="zh-CN" altLang="en-US" sz="2200" b="0" i="0">
                <a:effectLst/>
              </a:rPr>
              <a:t>光圈越大，景深越小；光圈越小，景深越大；</a:t>
            </a:r>
          </a:p>
          <a:p>
            <a:pPr indent="-228600">
              <a:lnSpc>
                <a:spcPct val="90000"/>
              </a:lnSpc>
              <a:spcAft>
                <a:spcPts val="600"/>
              </a:spcAft>
              <a:buFont typeface="Arial" panose="020B0604020202020204" pitchFamily="34" charset="0"/>
              <a:buChar char="•"/>
            </a:pPr>
            <a:r>
              <a:rPr lang="en-US" altLang="zh-CN" sz="2200" b="1" i="0">
                <a:effectLst/>
              </a:rPr>
              <a:t>(2) </a:t>
            </a:r>
            <a:r>
              <a:rPr lang="zh-CN" altLang="en-US" sz="2200" b="1" i="0">
                <a:effectLst/>
              </a:rPr>
              <a:t>镜头焦距：</a:t>
            </a:r>
            <a:endParaRPr lang="en-US" altLang="zh-CN" sz="2200" b="0" i="0">
              <a:effectLst/>
            </a:endParaRPr>
          </a:p>
          <a:p>
            <a:pPr indent="-228600">
              <a:lnSpc>
                <a:spcPct val="90000"/>
              </a:lnSpc>
              <a:spcAft>
                <a:spcPts val="600"/>
              </a:spcAft>
              <a:buFont typeface="Arial" panose="020B0604020202020204" pitchFamily="34" charset="0"/>
              <a:buChar char="•"/>
            </a:pPr>
            <a:r>
              <a:rPr lang="zh-CN" altLang="en-US" sz="2200" b="0" i="0">
                <a:effectLst/>
              </a:rPr>
              <a:t>镜头焦距越长，景深越小；焦距越短，景深越大；</a:t>
            </a:r>
          </a:p>
          <a:p>
            <a:pPr indent="-228600">
              <a:lnSpc>
                <a:spcPct val="90000"/>
              </a:lnSpc>
              <a:spcAft>
                <a:spcPts val="600"/>
              </a:spcAft>
              <a:buFont typeface="Arial" panose="020B0604020202020204" pitchFamily="34" charset="0"/>
              <a:buChar char="•"/>
            </a:pPr>
            <a:r>
              <a:rPr lang="en-US" altLang="zh-CN" sz="2200" b="1" i="0">
                <a:effectLst/>
              </a:rPr>
              <a:t>(3) </a:t>
            </a:r>
            <a:r>
              <a:rPr lang="zh-CN" altLang="en-US" sz="2200" b="1" i="0">
                <a:effectLst/>
              </a:rPr>
              <a:t>拍摄距离：</a:t>
            </a:r>
            <a:endParaRPr lang="en-US" altLang="zh-CN" sz="2200" b="0" i="0">
              <a:effectLst/>
            </a:endParaRPr>
          </a:p>
          <a:p>
            <a:pPr indent="-228600">
              <a:lnSpc>
                <a:spcPct val="90000"/>
              </a:lnSpc>
              <a:spcAft>
                <a:spcPts val="600"/>
              </a:spcAft>
              <a:buFont typeface="Arial" panose="020B0604020202020204" pitchFamily="34" charset="0"/>
              <a:buChar char="•"/>
            </a:pPr>
            <a:r>
              <a:rPr lang="zh-CN" altLang="en-US" sz="2200" b="0" i="0">
                <a:effectLst/>
              </a:rPr>
              <a:t>距离越远，景深越大；距离越近，景深越小。</a:t>
            </a:r>
          </a:p>
          <a:p>
            <a:pPr indent="-228600">
              <a:lnSpc>
                <a:spcPct val="90000"/>
              </a:lnSpc>
              <a:spcAft>
                <a:spcPts val="600"/>
              </a:spcAft>
              <a:buFont typeface="Arial" panose="020B0604020202020204" pitchFamily="34" charset="0"/>
              <a:buChar char="•"/>
            </a:pPr>
            <a:endParaRPr lang="en-US" sz="2200"/>
          </a:p>
        </p:txBody>
      </p:sp>
      <p:pic>
        <p:nvPicPr>
          <p:cNvPr id="7" name="Content Placeholder 6" descr="A diagram of a triangle with lines and formulas&#10;&#10;Description automatically generated">
            <a:extLst>
              <a:ext uri="{FF2B5EF4-FFF2-40B4-BE49-F238E27FC236}">
                <a16:creationId xmlns:a16="http://schemas.microsoft.com/office/drawing/2014/main" id="{6F33C768-A2A0-0BE2-E0A4-7DA948CA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5851" y="640080"/>
            <a:ext cx="4880610" cy="5577840"/>
          </a:xfrm>
          <a:prstGeom prst="rect">
            <a:avLst/>
          </a:prstGeom>
        </p:spPr>
      </p:pic>
      <p:sp>
        <p:nvSpPr>
          <p:cNvPr id="3" name="TextBox 2">
            <a:extLst>
              <a:ext uri="{FF2B5EF4-FFF2-40B4-BE49-F238E27FC236}">
                <a16:creationId xmlns:a16="http://schemas.microsoft.com/office/drawing/2014/main" id="{5AA608CC-A140-90E5-906B-52741E5EC79D}"/>
              </a:ext>
            </a:extLst>
          </p:cNvPr>
          <p:cNvSpPr txBox="1"/>
          <p:nvPr/>
        </p:nvSpPr>
        <p:spPr>
          <a:xfrm>
            <a:off x="5551714" y="6409509"/>
            <a:ext cx="5878286" cy="369332"/>
          </a:xfrm>
          <a:prstGeom prst="rect">
            <a:avLst/>
          </a:prstGeom>
          <a:noFill/>
        </p:spPr>
        <p:txBody>
          <a:bodyPr wrap="square" rtlCol="0">
            <a:spAutoFit/>
          </a:bodyPr>
          <a:lstStyle/>
          <a:p>
            <a:r>
              <a:rPr lang="en-US" dirty="0">
                <a:hlinkClick r:id="rId3"/>
              </a:rPr>
              <a:t>https://zhuanlan.zhihu.com/p/240711762</a:t>
            </a:r>
            <a:endParaRPr lang="en-US" dirty="0"/>
          </a:p>
        </p:txBody>
      </p:sp>
    </p:spTree>
    <p:extLst>
      <p:ext uri="{BB962C8B-B14F-4D97-AF65-F5344CB8AC3E}">
        <p14:creationId xmlns:p14="http://schemas.microsoft.com/office/powerpoint/2010/main" val="3900816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6F25B5EB-A56F-70AF-817A-851E549C5A26}"/>
              </a:ext>
            </a:extLst>
          </p:cNvPr>
          <p:cNvSpPr>
            <a:spLocks noGrp="1"/>
          </p:cNvSpPr>
          <p:nvPr>
            <p:ph type="title"/>
          </p:nvPr>
        </p:nvSpPr>
        <p:spPr>
          <a:xfrm>
            <a:off x="1246824" y="643467"/>
            <a:ext cx="4772975" cy="1800526"/>
          </a:xfrm>
        </p:spPr>
        <p:txBody>
          <a:bodyPr vert="horz" lIns="91440" tIns="45720" rIns="91440" bIns="45720" rtlCol="0" anchor="ctr">
            <a:normAutofit/>
          </a:bodyPr>
          <a:lstStyle/>
          <a:p>
            <a:r>
              <a:rPr lang="zh-CN" altLang="en-US" dirty="0"/>
              <a:t>快门</a:t>
            </a:r>
            <a:endParaRPr lang="en-US" dirty="0"/>
          </a:p>
        </p:txBody>
      </p:sp>
      <p:sp>
        <p:nvSpPr>
          <p:cNvPr id="6" name="TextBox 5">
            <a:extLst>
              <a:ext uri="{FF2B5EF4-FFF2-40B4-BE49-F238E27FC236}">
                <a16:creationId xmlns:a16="http://schemas.microsoft.com/office/drawing/2014/main" id="{8E65D4EE-8687-6D4B-58E3-BA44B9B10B5D}"/>
              </a:ext>
            </a:extLst>
          </p:cNvPr>
          <p:cNvSpPr txBox="1"/>
          <p:nvPr/>
        </p:nvSpPr>
        <p:spPr>
          <a:xfrm>
            <a:off x="1246824" y="262338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zh-CN" altLang="en-US" sz="2000" dirty="0"/>
              <a:t>快门用于控制拍照的曝光时间，</a:t>
            </a:r>
            <a:r>
              <a:rPr lang="zh-CN" altLang="en-US" sz="2000" b="0" i="0" dirty="0">
                <a:effectLst/>
              </a:rPr>
              <a:t>快门时间越短，曝光时间越少。</a:t>
            </a:r>
            <a:endParaRPr lang="en-US" altLang="zh-CN" sz="2000" b="0" i="0" dirty="0">
              <a:effectLst/>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zh-CN" altLang="en-US" sz="2000" dirty="0"/>
              <a:t>手持拍照时一般会采用 </a:t>
            </a:r>
            <a:r>
              <a:rPr lang="en-US" altLang="zh-CN" sz="2000" dirty="0"/>
              <a:t>{1/</a:t>
            </a:r>
            <a:r>
              <a:rPr lang="zh-CN" altLang="en-US" sz="2000" dirty="0"/>
              <a:t>焦距</a:t>
            </a:r>
            <a:r>
              <a:rPr lang="en-US" altLang="zh-CN" sz="2000" dirty="0"/>
              <a:t>(mm)} s </a:t>
            </a:r>
            <a:r>
              <a:rPr lang="zh-CN" altLang="en-US" sz="2000" dirty="0"/>
              <a:t>的快门速度以保持照片清晰不失焦</a:t>
            </a:r>
            <a:endParaRPr lang="en-US" sz="2000" dirty="0"/>
          </a:p>
        </p:txBody>
      </p:sp>
      <p:pic>
        <p:nvPicPr>
          <p:cNvPr id="5" name="Content Placeholder 4" descr="A grey circle with arrows&#10;&#10;Description automatically generated">
            <a:extLst>
              <a:ext uri="{FF2B5EF4-FFF2-40B4-BE49-F238E27FC236}">
                <a16:creationId xmlns:a16="http://schemas.microsoft.com/office/drawing/2014/main" id="{81C561C4-F0A5-DF56-7238-250814FA9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0211" y="1130271"/>
            <a:ext cx="3848322" cy="1571398"/>
          </a:xfrm>
          <a:prstGeom prst="rect">
            <a:avLst/>
          </a:prstGeom>
        </p:spPr>
      </p:pic>
      <p:pic>
        <p:nvPicPr>
          <p:cNvPr id="8" name="Picture 7" descr="A collage of a river&#10;&#10;Description automatically generated">
            <a:extLst>
              <a:ext uri="{FF2B5EF4-FFF2-40B4-BE49-F238E27FC236}">
                <a16:creationId xmlns:a16="http://schemas.microsoft.com/office/drawing/2014/main" id="{8A803B70-2815-5D2A-E3C9-A115A0A15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211" y="3665978"/>
            <a:ext cx="3848322" cy="2568754"/>
          </a:xfrm>
          <a:prstGeom prst="rect">
            <a:avLst/>
          </a:prstGeom>
        </p:spPr>
      </p:pic>
    </p:spTree>
    <p:extLst>
      <p:ext uri="{BB962C8B-B14F-4D97-AF65-F5344CB8AC3E}">
        <p14:creationId xmlns:p14="http://schemas.microsoft.com/office/powerpoint/2010/main" val="45268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695</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Calibri Light</vt:lpstr>
      <vt:lpstr>Cambria Math</vt:lpstr>
      <vt:lpstr>Office Theme</vt:lpstr>
      <vt:lpstr>宣发小组-摄像入门</vt:lpstr>
      <vt:lpstr>Agenda</vt:lpstr>
      <vt:lpstr>摄影穷三代</vt:lpstr>
      <vt:lpstr>相机结构</vt:lpstr>
      <vt:lpstr>单反&amp;微单</vt:lpstr>
      <vt:lpstr>曝光三要素</vt:lpstr>
      <vt:lpstr>光圈</vt:lpstr>
      <vt:lpstr>景深</vt:lpstr>
      <vt:lpstr>快门</vt:lpstr>
      <vt:lpstr>感光度ISO</vt:lpstr>
      <vt:lpstr>随堂小测试</vt:lpstr>
      <vt:lpstr>PowerPoint Presentation</vt:lpstr>
      <vt:lpstr>焦距       </vt:lpstr>
      <vt:lpstr>画幅</vt:lpstr>
      <vt:lpstr>相机拍摄模式</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宣发小组-摄像入门</dc:title>
  <dc:creator>Chen, Yanzhe</dc:creator>
  <cp:lastModifiedBy>Chen, Yanzhe</cp:lastModifiedBy>
  <cp:revision>1</cp:revision>
  <dcterms:created xsi:type="dcterms:W3CDTF">2023-11-28T06:24:32Z</dcterms:created>
  <dcterms:modified xsi:type="dcterms:W3CDTF">2023-11-30T02:13:49Z</dcterms:modified>
</cp:coreProperties>
</file>